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91" r:id="rId4"/>
    <p:sldId id="293" r:id="rId5"/>
    <p:sldId id="286" r:id="rId6"/>
    <p:sldId id="294" r:id="rId7"/>
    <p:sldId id="295" r:id="rId8"/>
    <p:sldId id="281" r:id="rId9"/>
    <p:sldId id="282" r:id="rId10"/>
    <p:sldId id="283" r:id="rId11"/>
    <p:sldId id="284" r:id="rId12"/>
    <p:sldId id="285" r:id="rId13"/>
    <p:sldId id="262" r:id="rId14"/>
    <p:sldId id="263" r:id="rId15"/>
    <p:sldId id="264" r:id="rId16"/>
    <p:sldId id="266" r:id="rId17"/>
    <p:sldId id="289" r:id="rId18"/>
    <p:sldId id="290" r:id="rId19"/>
    <p:sldId id="287" r:id="rId20"/>
    <p:sldId id="303" r:id="rId21"/>
    <p:sldId id="304" r:id="rId22"/>
    <p:sldId id="288" r:id="rId23"/>
    <p:sldId id="305" r:id="rId24"/>
    <p:sldId id="306" r:id="rId25"/>
    <p:sldId id="300" r:id="rId26"/>
    <p:sldId id="301" r:id="rId27"/>
    <p:sldId id="272" r:id="rId28"/>
    <p:sldId id="302" r:id="rId29"/>
    <p:sldId id="270" r:id="rId30"/>
    <p:sldId id="296" r:id="rId31"/>
    <p:sldId id="299" r:id="rId32"/>
    <p:sldId id="297" r:id="rId33"/>
    <p:sldId id="298" r:id="rId34"/>
    <p:sldId id="292" r:id="rId35"/>
    <p:sldId id="278" r:id="rId36"/>
  </p:sldIdLst>
  <p:sldSz cx="18288000" cy="10287000"/>
  <p:notesSz cx="6858000" cy="9144000"/>
  <p:embeddedFontLst>
    <p:embeddedFont>
      <p:font typeface="SF_HailSnow" panose="02000503000000000000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5FF"/>
    <a:srgbClr val="0C0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13.png"/><Relationship Id="rId21" Type="http://schemas.openxmlformats.org/officeDocument/2006/relationships/image" Target="../media/image65.png"/><Relationship Id="rId7" Type="http://schemas.openxmlformats.org/officeDocument/2006/relationships/image" Target="../media/image6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12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4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5.png"/><Relationship Id="rId5" Type="http://schemas.openxmlformats.org/officeDocument/2006/relationships/image" Target="../media/image3.png"/><Relationship Id="rId10" Type="http://schemas.openxmlformats.org/officeDocument/2006/relationships/image" Target="../media/image74.png"/><Relationship Id="rId4" Type="http://schemas.openxmlformats.org/officeDocument/2006/relationships/image" Target="../media/image13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png"/><Relationship Id="rId18" Type="http://schemas.openxmlformats.org/officeDocument/2006/relationships/image" Target="../media/image84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80.png"/><Relationship Id="rId17" Type="http://schemas.openxmlformats.org/officeDocument/2006/relationships/image" Target="../media/image83.png"/><Relationship Id="rId2" Type="http://schemas.openxmlformats.org/officeDocument/2006/relationships/image" Target="../media/image12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5" Type="http://schemas.openxmlformats.org/officeDocument/2006/relationships/image" Target="../media/image4.png"/><Relationship Id="rId1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77.pn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0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2" Type="http://schemas.openxmlformats.org/officeDocument/2006/relationships/image" Target="../media/image85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8.png"/><Relationship Id="rId5" Type="http://schemas.openxmlformats.org/officeDocument/2006/relationships/image" Target="../media/image3.png"/><Relationship Id="rId15" Type="http://schemas.openxmlformats.org/officeDocument/2006/relationships/image" Target="../media/image75.png"/><Relationship Id="rId10" Type="http://schemas.openxmlformats.org/officeDocument/2006/relationships/image" Target="../media/image87.png"/><Relationship Id="rId4" Type="http://schemas.openxmlformats.org/officeDocument/2006/relationships/image" Target="../media/image13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8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2.png"/><Relationship Id="rId5" Type="http://schemas.openxmlformats.org/officeDocument/2006/relationships/image" Target="../media/image3.png"/><Relationship Id="rId10" Type="http://schemas.openxmlformats.org/officeDocument/2006/relationships/image" Target="../media/image96.png"/><Relationship Id="rId4" Type="http://schemas.openxmlformats.org/officeDocument/2006/relationships/image" Target="../media/image13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2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2.png"/><Relationship Id="rId5" Type="http://schemas.openxmlformats.org/officeDocument/2006/relationships/image" Target="../media/image3.png"/><Relationship Id="rId10" Type="http://schemas.openxmlformats.org/officeDocument/2006/relationships/image" Target="../media/image96.png"/><Relationship Id="rId4" Type="http://schemas.openxmlformats.org/officeDocument/2006/relationships/image" Target="../media/image13.png"/><Relationship Id="rId9" Type="http://schemas.openxmlformats.org/officeDocument/2006/relationships/image" Target="../media/image95.png"/><Relationship Id="rId1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91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90.png"/><Relationship Id="rId17" Type="http://schemas.openxmlformats.org/officeDocument/2006/relationships/image" Target="../media/image75.png"/><Relationship Id="rId2" Type="http://schemas.openxmlformats.org/officeDocument/2006/relationships/image" Target="../media/image12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7.png"/><Relationship Id="rId5" Type="http://schemas.openxmlformats.org/officeDocument/2006/relationships/image" Target="../media/image4.png"/><Relationship Id="rId15" Type="http://schemas.openxmlformats.org/officeDocument/2006/relationships/image" Target="../media/image87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Relationship Id="rId1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7.png"/><Relationship Id="rId5" Type="http://schemas.openxmlformats.org/officeDocument/2006/relationships/image" Target="../media/image3.png"/><Relationship Id="rId10" Type="http://schemas.openxmlformats.org/officeDocument/2006/relationships/image" Target="../media/image111.png"/><Relationship Id="rId4" Type="http://schemas.openxmlformats.org/officeDocument/2006/relationships/image" Target="../media/image13.png"/><Relationship Id="rId9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5.png"/><Relationship Id="rId5" Type="http://schemas.openxmlformats.org/officeDocument/2006/relationships/image" Target="../media/image3.png"/><Relationship Id="rId10" Type="http://schemas.openxmlformats.org/officeDocument/2006/relationships/image" Target="../media/image114.png"/><Relationship Id="rId4" Type="http://schemas.openxmlformats.org/officeDocument/2006/relationships/image" Target="../media/image13.png"/><Relationship Id="rId9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0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5.png"/><Relationship Id="rId5" Type="http://schemas.openxmlformats.org/officeDocument/2006/relationships/image" Target="../media/image4.png"/><Relationship Id="rId10" Type="http://schemas.openxmlformats.org/officeDocument/2006/relationships/image" Target="../media/image124.emf"/><Relationship Id="rId4" Type="http://schemas.openxmlformats.org/officeDocument/2006/relationships/image" Target="../media/image3.png"/><Relationship Id="rId9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2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image" Target="../media/image106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0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4.emf"/><Relationship Id="rId5" Type="http://schemas.openxmlformats.org/officeDocument/2006/relationships/image" Target="../media/image4.png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12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0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5.png"/><Relationship Id="rId5" Type="http://schemas.openxmlformats.org/officeDocument/2006/relationships/image" Target="../media/image4.png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12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0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5.png"/><Relationship Id="rId5" Type="http://schemas.openxmlformats.org/officeDocument/2006/relationships/image" Target="../media/image4.png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12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0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5.png"/><Relationship Id="rId5" Type="http://schemas.openxmlformats.org/officeDocument/2006/relationships/image" Target="../media/image4.png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12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0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12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1231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100" y="4394200"/>
            <a:ext cx="1193800" cy="99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500" y="47371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100" y="4737100"/>
            <a:ext cx="254000" cy="25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5651500"/>
            <a:ext cx="51308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6388100"/>
            <a:ext cx="51308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3009900"/>
            <a:ext cx="29718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3594100"/>
            <a:ext cx="2971800" cy="101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35200" y="2552700"/>
            <a:ext cx="63881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600" b="0" i="0" u="none" strike="noStrike" spc="-100" dirty="0" smtClean="0">
                <a:solidFill>
                  <a:srgbClr val="FFFFFF"/>
                </a:solidFill>
                <a:latin typeface="SF_HailSnow"/>
              </a:rPr>
              <a:t>Supernova</a:t>
            </a:r>
            <a:endParaRPr lang="en-US" sz="9600" b="0" i="0" u="none" strike="noStrike" spc="-100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473700" y="4089400"/>
            <a:ext cx="65024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600" b="0" i="0" u="none" strike="noStrike" spc="-900" dirty="0">
                <a:solidFill>
                  <a:srgbClr val="FFFFFF"/>
                </a:solidFill>
                <a:ea typeface="SF_HailSnow"/>
              </a:rPr>
              <a:t>운동</a:t>
            </a:r>
            <a:r>
              <a:rPr lang="en-US" sz="8600" b="0" i="0" u="none" strike="noStrike" spc="-9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8600" b="0" i="0" u="none" strike="noStrike" spc="-900" dirty="0">
                <a:solidFill>
                  <a:srgbClr val="FFFFFF"/>
                </a:solidFill>
                <a:ea typeface="SF_HailSnow"/>
              </a:rPr>
              <a:t>기록</a:t>
            </a:r>
            <a:r>
              <a:rPr lang="en-US" sz="8600" b="0" i="0" u="none" strike="noStrike" spc="-9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8600" b="0" i="0" u="none" strike="noStrike" spc="-900" dirty="0">
                <a:solidFill>
                  <a:srgbClr val="FFFFFF"/>
                </a:solidFill>
                <a:ea typeface="SF_HailSnow"/>
              </a:rPr>
              <a:t>일지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08500" y="5626100"/>
            <a:ext cx="61722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600" b="0" i="0" u="none" strike="noStrike" spc="-200">
                <a:solidFill>
                  <a:srgbClr val="FFFFFF"/>
                </a:solidFill>
                <a:ea typeface="SF_HailSnow"/>
              </a:rPr>
              <a:t>투두리스트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61800" y="2324100"/>
            <a:ext cx="7493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0" b="0" i="0" u="none" strike="noStrike" spc="-300">
                <a:solidFill>
                  <a:srgbClr val="DC56A9"/>
                </a:solidFill>
                <a:latin typeface="SF_HailSnow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60100" y="5473700"/>
            <a:ext cx="13081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700" b="0" i="0" u="none" strike="noStrike" spc="-400">
                <a:solidFill>
                  <a:srgbClr val="FF630E"/>
                </a:solidFill>
                <a:latin typeface="SF_HailSnow"/>
              </a:rPr>
              <a:t>*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35200" y="5626100"/>
            <a:ext cx="19939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600" b="0" i="0" u="none" strike="noStrike" spc="-200">
                <a:solidFill>
                  <a:srgbClr val="41C5FF"/>
                </a:solidFill>
                <a:latin typeface="SF_HailSnow"/>
              </a:rPr>
              <a:t>[     ]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83000" y="1181100"/>
            <a:ext cx="2374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100" b="0" i="0" u="none" strike="noStrike" dirty="0" smtClean="0">
                <a:solidFill>
                  <a:srgbClr val="FFFFFF"/>
                </a:solidFill>
                <a:ea typeface="SF_HailSnow"/>
              </a:rPr>
              <a:t>우주인 </a:t>
            </a:r>
            <a:r>
              <a:rPr lang="ko-KR" altLang="en-US" sz="2100" b="0" i="0" u="none" strike="noStrike" dirty="0" err="1" smtClean="0">
                <a:solidFill>
                  <a:srgbClr val="FFFFFF"/>
                </a:solidFill>
                <a:ea typeface="SF_HailSnow"/>
              </a:rPr>
              <a:t>데일리</a:t>
            </a:r>
            <a:r>
              <a:rPr lang="ko-KR" altLang="en-US" sz="2100" b="0" i="0" u="none" strike="noStrike" dirty="0" smtClean="0">
                <a:solidFill>
                  <a:srgbClr val="FFFFFF"/>
                </a:solidFill>
                <a:ea typeface="SF_HailSnow"/>
              </a:rPr>
              <a:t> 루틴</a:t>
            </a:r>
            <a:endParaRPr lang="ko-KR" sz="21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277600" y="7937500"/>
            <a:ext cx="61468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# Team Supernova ( )    {</a:t>
            </a:r>
          </a:p>
          <a:p>
            <a:pPr lvl="0" algn="r">
              <a:lnSpc>
                <a:spcPct val="1244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presenter :  = </a:t>
            </a:r>
            <a:r>
              <a:rPr lang="ko-KR" sz="2600" b="0" i="0" u="none" strike="noStrike" dirty="0">
                <a:solidFill>
                  <a:srgbClr val="FFFFFF"/>
                </a:solidFill>
                <a:ea typeface="SF_HailSnow"/>
              </a:rPr>
              <a:t>김현석</a:t>
            </a: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2600" b="0" i="0" u="none" strike="noStrike" dirty="0">
                <a:solidFill>
                  <a:srgbClr val="FFFFFF"/>
                </a:solidFill>
                <a:ea typeface="SF_HailSnow"/>
              </a:rPr>
              <a:t>김주연</a:t>
            </a: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2600" b="0" i="0" u="none" strike="noStrike" dirty="0">
                <a:solidFill>
                  <a:srgbClr val="FFFFFF"/>
                </a:solidFill>
                <a:ea typeface="SF_HailSnow"/>
              </a:rPr>
              <a:t>이경진</a:t>
            </a:r>
            <a:r>
              <a:rPr lang="en-US" sz="2600" b="0" i="0" u="none" strike="noStrike" dirty="0" smtClean="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2600" b="0" i="0" u="none" strike="noStrike" dirty="0" err="1" smtClean="0">
                <a:solidFill>
                  <a:srgbClr val="FFFFFF"/>
                </a:solidFill>
                <a:ea typeface="SF_HailSnow"/>
              </a:rPr>
              <a:t>최상기</a:t>
            </a:r>
            <a:endParaRPr lang="ko-KR" sz="2600" b="0" i="0" u="none" strike="noStrike" dirty="0">
              <a:solidFill>
                <a:srgbClr val="FFFFFF"/>
              </a:solidFill>
              <a:ea typeface="SF_HailSnow"/>
            </a:endParaRPr>
          </a:p>
          <a:p>
            <a:pPr lvl="0" algn="r">
              <a:lnSpc>
                <a:spcPct val="1244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 </a:t>
            </a:r>
            <a:r>
              <a:rPr lang="en-US" sz="2600" b="0" i="0" u="none" strike="noStrike" dirty="0" smtClean="0">
                <a:solidFill>
                  <a:srgbClr val="FFFFFF"/>
                </a:solidFill>
                <a:latin typeface="SF_HailSnow"/>
              </a:rPr>
              <a:t>]</a:t>
            </a:r>
            <a:endParaRPr lang="en-US" sz="2600" b="0" i="0" u="none" strike="noStrike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311400" y="8890000"/>
            <a:ext cx="693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>
                    <a:alpha val="65098"/>
                  </a:srgbClr>
                </a:solidFill>
                <a:ea typeface="SF_HailSnow"/>
              </a:rPr>
              <a:t>우주인을</a:t>
            </a:r>
            <a:r>
              <a:rPr lang="en-US" sz="2400" b="0" i="0" u="none" strike="noStrike">
                <a:solidFill>
                  <a:srgbClr val="FFFFFF">
                    <a:alpha val="65098"/>
                  </a:srgbClr>
                </a:solidFill>
                <a:latin typeface="SF_HailSnow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65098"/>
                  </a:srgbClr>
                </a:solidFill>
                <a:ea typeface="SF_HailSnow"/>
              </a:rPr>
              <a:t>위한</a:t>
            </a:r>
            <a:r>
              <a:rPr lang="en-US" sz="2400" b="0" i="0" u="none" strike="noStrike">
                <a:solidFill>
                  <a:srgbClr val="FFFFFF">
                    <a:alpha val="65098"/>
                  </a:srgbClr>
                </a:solidFill>
                <a:latin typeface="SF_HailSnow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65098"/>
                  </a:srgbClr>
                </a:solidFill>
                <a:ea typeface="SF_HailSnow"/>
              </a:rPr>
              <a:t>템플릿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992600" y="-1054100"/>
            <a:ext cx="15113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900" b="0" i="0" u="none" strike="noStrike" spc="-700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757400" y="2324100"/>
            <a:ext cx="2489200" cy="534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900" b="0" i="0" u="none" strike="noStrike" spc="-800" dirty="0">
                <a:solidFill>
                  <a:srgbClr val="FF630E">
                    <a:alpha val="20000"/>
                  </a:srgbClr>
                </a:solidFill>
                <a:latin typeface="SF_HailSnow"/>
              </a:rPr>
              <a:t>*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pic>
        <p:nvPicPr>
          <p:cNvPr id="39" name="Picture 20"/>
          <p:cNvPicPr>
            <a:picLocks noChangeAspect="1"/>
          </p:cNvPicPr>
          <p:nvPr/>
        </p:nvPicPr>
        <p:blipFill rotWithShape="1">
          <a:blip r:embed="rId12"/>
          <a:srcRect l="9981" t="19807" r="9249" b="21872"/>
          <a:stretch/>
        </p:blipFill>
        <p:spPr>
          <a:xfrm>
            <a:off x="13792200" y="1035050"/>
            <a:ext cx="32004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87" r="229" b="733"/>
          <a:stretch/>
        </p:blipFill>
        <p:spPr>
          <a:xfrm>
            <a:off x="858520" y="1555750"/>
            <a:ext cx="16560800" cy="42735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705" r="168" b="1762"/>
          <a:stretch/>
        </p:blipFill>
        <p:spPr>
          <a:xfrm>
            <a:off x="858520" y="5829300"/>
            <a:ext cx="16570960" cy="2811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9" t="576" r="199" b="980"/>
          <a:stretch/>
        </p:blipFill>
        <p:spPr>
          <a:xfrm>
            <a:off x="1142999" y="981710"/>
            <a:ext cx="15927387" cy="43383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" t="754" r="198" b="725"/>
          <a:stretch/>
        </p:blipFill>
        <p:spPr>
          <a:xfrm>
            <a:off x="1111250" y="5320030"/>
            <a:ext cx="15957550" cy="4316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729"/>
          <a:stretch/>
        </p:blipFill>
        <p:spPr>
          <a:xfrm>
            <a:off x="850900" y="1384300"/>
            <a:ext cx="16421100" cy="43243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830"/>
          <a:stretch/>
        </p:blipFill>
        <p:spPr>
          <a:xfrm>
            <a:off x="850900" y="5708650"/>
            <a:ext cx="16421100" cy="303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41C5FF"/>
                </a:solidFill>
                <a:latin typeface="SF_HailSnow"/>
              </a:rPr>
              <a:t>PART </a:t>
            </a:r>
            <a:r>
              <a:rPr lang="en-US" sz="4800" b="0" i="0" u="none" strike="noStrike" spc="-100" dirty="0" smtClean="0">
                <a:solidFill>
                  <a:srgbClr val="41C5FF"/>
                </a:solidFill>
                <a:latin typeface="SF_HailSnow"/>
              </a:rPr>
              <a:t>2</a:t>
            </a:r>
            <a:endParaRPr lang="en-US" sz="4800" b="0" i="0" u="none" strike="noStrike" spc="-100" dirty="0">
              <a:solidFill>
                <a:srgbClr val="41C5FF"/>
              </a:solidFill>
              <a:latin typeface="SF_HailSnow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4089400"/>
            <a:ext cx="5207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2603500"/>
            <a:ext cx="52197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0" y="3797300"/>
            <a:ext cx="15303500" cy="562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21200" y="1079500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 dirty="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82800" y="2794000"/>
            <a:ext cx="5143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SF_HailSnow"/>
              </a:rPr>
              <a:t>간트차트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71" y="4127500"/>
            <a:ext cx="7797157" cy="499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41C5FF"/>
                </a:solidFill>
                <a:latin typeface="SF_HailSnow"/>
              </a:rPr>
              <a:t>PART </a:t>
            </a:r>
            <a:r>
              <a:rPr lang="en-US" sz="4800" b="0" i="0" u="none" strike="noStrike" spc="-100" dirty="0" smtClean="0">
                <a:solidFill>
                  <a:srgbClr val="41C5FF"/>
                </a:solidFill>
                <a:latin typeface="SF_HailSnow"/>
              </a:rPr>
              <a:t>2</a:t>
            </a:r>
            <a:endParaRPr lang="en-US" sz="4800" b="0" i="0" u="none" strike="noStrike" spc="-100" dirty="0">
              <a:solidFill>
                <a:srgbClr val="41C5FF"/>
              </a:solidFill>
              <a:latin typeface="SF_HailSnow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4127500"/>
            <a:ext cx="5207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2603500"/>
            <a:ext cx="52197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0" y="3797300"/>
            <a:ext cx="15303500" cy="562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21200" y="1079500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82800" y="2794000"/>
            <a:ext cx="5143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SF_HailSnow"/>
              </a:rPr>
              <a:t>플로우차트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3843" y="4053530"/>
            <a:ext cx="9717614" cy="5113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41C5FF"/>
                </a:solidFill>
                <a:latin typeface="SF_HailSnow"/>
              </a:rPr>
              <a:t>PART </a:t>
            </a:r>
            <a:r>
              <a:rPr lang="en-US" sz="4800" b="0" i="0" u="none" strike="noStrike" spc="-100" dirty="0" smtClean="0">
                <a:solidFill>
                  <a:srgbClr val="41C5FF"/>
                </a:solidFill>
                <a:latin typeface="SF_HailSnow"/>
              </a:rPr>
              <a:t>2</a:t>
            </a:r>
            <a:endParaRPr lang="en-US" sz="4800" b="0" i="0" u="none" strike="noStrike" spc="-100" dirty="0">
              <a:solidFill>
                <a:srgbClr val="41C5FF"/>
              </a:solidFill>
              <a:latin typeface="SF_HailSnow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0" y="4083050"/>
            <a:ext cx="5207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2603500"/>
            <a:ext cx="52197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0" y="3797300"/>
            <a:ext cx="15303500" cy="562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4038600"/>
            <a:ext cx="11328400" cy="5143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1200" y="1079500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82800" y="2794000"/>
            <a:ext cx="5143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500" b="0" i="0" u="none" strike="noStrike" spc="-200">
                <a:solidFill>
                  <a:srgbClr val="FFFFFF"/>
                </a:solidFill>
                <a:latin typeface="SF_HailSnow"/>
              </a:rPr>
              <a:t>ERD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52832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800" y="3365500"/>
            <a:ext cx="25908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6300" y="2705100"/>
            <a:ext cx="6667500" cy="137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9600" y="2705100"/>
            <a:ext cx="6667500" cy="137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6300" y="4737100"/>
            <a:ext cx="6654800" cy="480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900" y="4737100"/>
            <a:ext cx="6667500" cy="480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6300" y="4737100"/>
            <a:ext cx="6654800" cy="481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99600" y="4724400"/>
            <a:ext cx="6654800" cy="482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5105400" y="4368800"/>
            <a:ext cx="698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2496800" y="4394200"/>
            <a:ext cx="6985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53900" y="7391400"/>
            <a:ext cx="1600200" cy="160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38500" y="5016500"/>
            <a:ext cx="1993900" cy="1993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16600" y="5143500"/>
            <a:ext cx="1752600" cy="175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70200" y="7391400"/>
            <a:ext cx="1828800" cy="149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3700" y="7531100"/>
            <a:ext cx="2540000" cy="1346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37700" y="4902200"/>
            <a:ext cx="2451100" cy="2451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754100" y="4876800"/>
            <a:ext cx="2260600" cy="226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988800" y="5283200"/>
            <a:ext cx="1676400" cy="1638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135100" y="7277100"/>
            <a:ext cx="1714500" cy="1714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134600" y="7467600"/>
            <a:ext cx="1524000" cy="1524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>
                <a:solidFill>
                  <a:srgbClr val="41C5FF"/>
                </a:solidFill>
                <a:latin typeface="SF_HailSnow"/>
              </a:rPr>
              <a:t>PART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521200" y="1079500"/>
            <a:ext cx="2260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기술스택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289300" y="3048000"/>
            <a:ext cx="4381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400" b="0" i="0" u="none" strike="noStrike" spc="-200">
                <a:solidFill>
                  <a:srgbClr val="FFFFFF"/>
                </a:solidFill>
                <a:latin typeface="SF_HailSnow"/>
              </a:rPr>
              <a:t>FULL-STACK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706100" y="3048000"/>
            <a:ext cx="4254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400" b="0" i="0" u="none" strike="noStrike" spc="-200">
                <a:solidFill>
                  <a:srgbClr val="FFFFFF"/>
                </a:solidFill>
                <a:latin typeface="SF_HailSnow"/>
              </a:rPr>
              <a:t>ETC TOOL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612" y="3418465"/>
            <a:ext cx="10135604" cy="501217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71600" y="1041400"/>
            <a:ext cx="2082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 dirty="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1200" y="1066800"/>
            <a:ext cx="3708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smtClean="0">
                <a:solidFill>
                  <a:srgbClr val="FFFFFF"/>
                </a:solidFill>
                <a:ea typeface="SF_HailSnow"/>
              </a:rPr>
              <a:t>인덱스</a:t>
            </a:r>
            <a:r>
              <a:rPr lang="en-US" sz="4800" b="0" i="0" u="none" strike="noStrike" dirty="0" smtClean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 dirty="0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173200" y="4229100"/>
            <a:ext cx="3517900" cy="154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73200" y="4229100"/>
            <a:ext cx="3517900" cy="1549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430171" y="4305300"/>
            <a:ext cx="312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3200" b="0" i="0" u="none" strike="noStrike" spc="-200" dirty="0" smtClean="0">
                <a:solidFill>
                  <a:srgbClr val="FFFFFF"/>
                </a:solidFill>
                <a:ea typeface="SF_HailSnow"/>
              </a:rPr>
              <a:t>시작 버튼 클릭으로 메인 페이지 이동</a:t>
            </a:r>
            <a:endParaRPr lang="ko-KR" sz="32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pic>
        <p:nvPicPr>
          <p:cNvPr id="26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199687">
            <a:off x="11182715" y="5599610"/>
            <a:ext cx="3034569" cy="170474"/>
          </a:xfrm>
          <a:prstGeom prst="rect">
            <a:avLst/>
          </a:prstGeom>
        </p:spPr>
      </p:pic>
      <p:sp>
        <p:nvSpPr>
          <p:cNvPr id="28" name="TextBox 65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</p:spTree>
    <p:extLst>
      <p:ext uri="{BB962C8B-B14F-4D97-AF65-F5344CB8AC3E}">
        <p14:creationId xmlns:p14="http://schemas.microsoft.com/office/powerpoint/2010/main" val="6755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655800" y="2895600"/>
            <a:ext cx="2946400" cy="276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55800" y="2895600"/>
            <a:ext cx="2946400" cy="276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9200" y="3454400"/>
            <a:ext cx="10045700" cy="494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140000">
            <a:off x="10693400" y="4178300"/>
            <a:ext cx="39878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9060000">
            <a:off x="13220700" y="4203700"/>
            <a:ext cx="15494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71600" y="1041400"/>
            <a:ext cx="2082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 dirty="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1200" y="1066800"/>
            <a:ext cx="31623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메인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97100" y="3314700"/>
            <a:ext cx="25654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사용자가</a:t>
            </a:r>
            <a:r>
              <a:rPr lang="en-US" sz="32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원하는</a:t>
            </a:r>
            <a:r>
              <a:rPr lang="en-US" sz="32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날짜</a:t>
            </a:r>
            <a:r>
              <a:rPr lang="en-US" sz="32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선택</a:t>
            </a:r>
            <a:r>
              <a:rPr lang="en-US" sz="32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이동</a:t>
            </a:r>
            <a:r>
              <a:rPr lang="en-US" sz="32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가능</a:t>
            </a:r>
            <a:r>
              <a:rPr lang="en-US" sz="32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버튼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14351000" y="6223000"/>
            <a:ext cx="3517900" cy="276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76400" y="6223000"/>
            <a:ext cx="3517900" cy="276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9840000">
            <a:off x="12090400" y="7264400"/>
            <a:ext cx="2362200" cy="38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566900" y="6972300"/>
            <a:ext cx="312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일정이</a:t>
            </a:r>
            <a:r>
              <a:rPr lang="en-US" sz="32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있는</a:t>
            </a:r>
            <a:r>
              <a:rPr lang="en-US" sz="32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날짜에</a:t>
            </a:r>
            <a:r>
              <a:rPr lang="en-US" sz="32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일정</a:t>
            </a:r>
            <a:r>
              <a:rPr lang="en-US" sz="32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개수</a:t>
            </a:r>
            <a:r>
              <a:rPr lang="en-US" sz="32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SF_HailSnow"/>
              </a:rPr>
              <a:t>표시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6">
            <a:alphaModFix amt="10000"/>
          </a:blip>
          <a:stretch>
            <a:fillRect/>
          </a:stretch>
        </p:blipFill>
        <p:spPr>
          <a:xfrm>
            <a:off x="431800" y="7010400"/>
            <a:ext cx="3187700" cy="276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1800" y="7010400"/>
            <a:ext cx="3187700" cy="276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320000">
            <a:off x="3606800" y="7493000"/>
            <a:ext cx="3136900" cy="38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09600" y="7391400"/>
            <a:ext cx="27940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3200" b="0" i="0" u="none" strike="noStrike" spc="-200" dirty="0">
                <a:solidFill>
                  <a:srgbClr val="FFFFFF"/>
                </a:solidFill>
                <a:ea typeface="SF_HailSnow"/>
              </a:rPr>
              <a:t>날짜를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 dirty="0">
                <a:solidFill>
                  <a:srgbClr val="FFFFFF"/>
                </a:solidFill>
                <a:ea typeface="SF_HailSnow"/>
              </a:rPr>
              <a:t>선택하면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 dirty="0">
                <a:solidFill>
                  <a:srgbClr val="FFFFFF"/>
                </a:solidFill>
                <a:ea typeface="SF_HailSnow"/>
              </a:rPr>
              <a:t>글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 dirty="0">
                <a:solidFill>
                  <a:srgbClr val="FFFFFF"/>
                </a:solidFill>
                <a:ea typeface="SF_HailSnow"/>
              </a:rPr>
              <a:t>작성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 dirty="0">
                <a:solidFill>
                  <a:srgbClr val="FFFFFF"/>
                </a:solidFill>
                <a:ea typeface="SF_HailSnow"/>
              </a:rPr>
              <a:t>안내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 dirty="0">
                <a:solidFill>
                  <a:srgbClr val="FFFFFF"/>
                </a:solidFill>
                <a:ea typeface="SF_HailSnow"/>
              </a:rPr>
              <a:t>팝업으로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spc="-200" dirty="0">
                <a:solidFill>
                  <a:srgbClr val="FFFFFF"/>
                </a:solidFill>
                <a:ea typeface="SF_HailSnow"/>
              </a:rPr>
              <a:t>이동</a:t>
            </a:r>
          </a:p>
        </p:txBody>
      </p:sp>
      <p:sp>
        <p:nvSpPr>
          <p:cNvPr id="25" name="TextBox 65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</p:spTree>
    <p:extLst>
      <p:ext uri="{BB962C8B-B14F-4D97-AF65-F5344CB8AC3E}">
        <p14:creationId xmlns:p14="http://schemas.microsoft.com/office/powerpoint/2010/main" val="27051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62740" y="2727016"/>
            <a:ext cx="3810000" cy="13490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3632200"/>
            <a:ext cx="10058400" cy="497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6650" y="2746642"/>
            <a:ext cx="3797300" cy="1358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21200" y="1041400"/>
            <a:ext cx="3225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작성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9550" y="2931391"/>
            <a:ext cx="31115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 dirty="0" smtClean="0">
                <a:solidFill>
                  <a:srgbClr val="FFFFFF"/>
                </a:solidFill>
                <a:ea typeface="SF_HailSnow"/>
              </a:rPr>
              <a:t>메인페이지로</a:t>
            </a:r>
          </a:p>
          <a:p>
            <a:pPr lvl="0" algn="ctr">
              <a:lnSpc>
                <a:spcPct val="99600"/>
              </a:lnSpc>
            </a:pPr>
            <a:r>
              <a:rPr lang="ko-KR" sz="3200" b="0" i="0" u="none" strike="noStrike" dirty="0" smtClean="0">
                <a:solidFill>
                  <a:srgbClr val="FFFFFF"/>
                </a:solidFill>
                <a:ea typeface="SF_HailSnow"/>
              </a:rPr>
              <a:t>이동</a:t>
            </a:r>
            <a:endParaRPr lang="ko-KR" sz="32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478000" y="4724400"/>
            <a:ext cx="3429000" cy="1562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0" y="4724400"/>
            <a:ext cx="3429000" cy="1562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509750" y="5010150"/>
            <a:ext cx="33655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 dirty="0">
                <a:solidFill>
                  <a:srgbClr val="FFFFFF"/>
                </a:solidFill>
                <a:ea typeface="SF_HailSnow"/>
              </a:rPr>
              <a:t>이미</a:t>
            </a:r>
            <a:r>
              <a:rPr lang="en-US" sz="32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SF_HailSnow"/>
              </a:rPr>
              <a:t>작성된</a:t>
            </a:r>
            <a:r>
              <a:rPr lang="en-US" sz="32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SF_HailSnow"/>
              </a:rPr>
              <a:t>시간은</a:t>
            </a:r>
            <a:r>
              <a:rPr lang="en-US" sz="32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SF_HailSnow"/>
              </a:rPr>
              <a:t>차감되는</a:t>
            </a:r>
            <a:r>
              <a:rPr lang="en-US" sz="32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SF_HailSnow"/>
              </a:rPr>
              <a:t>방식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1905000" y="8229441"/>
            <a:ext cx="3367629" cy="133614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0" y="8229440"/>
            <a:ext cx="3367629" cy="133614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265787">
            <a:off x="4866352" y="3768433"/>
            <a:ext cx="2370870" cy="10553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320000">
            <a:off x="12903200" y="5232400"/>
            <a:ext cx="1549400" cy="10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894677">
            <a:off x="5125805" y="7660748"/>
            <a:ext cx="3048258" cy="15499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153714" y="8402213"/>
            <a:ext cx="28702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dirty="0" smtClean="0">
                <a:solidFill>
                  <a:srgbClr val="FFFFFF"/>
                </a:solidFill>
                <a:latin typeface="SF_HailSnow"/>
              </a:rPr>
              <a:t>+ </a:t>
            </a:r>
            <a:r>
              <a:rPr lang="ko-KR" sz="3200" b="0" i="0" u="none" strike="noStrike" dirty="0" smtClean="0">
                <a:solidFill>
                  <a:srgbClr val="FFFFFF"/>
                </a:solidFill>
                <a:ea typeface="SF_HailSnow"/>
              </a:rPr>
              <a:t>버튼으로</a:t>
            </a:r>
            <a:r>
              <a:rPr lang="en-US" sz="3200" b="0" i="0" u="none" strike="noStrike" dirty="0" smtClean="0">
                <a:solidFill>
                  <a:srgbClr val="FFFFFF"/>
                </a:solidFill>
                <a:latin typeface="SF_HailSnow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200" b="0" i="0" u="none" strike="noStrike" dirty="0" smtClean="0">
                <a:solidFill>
                  <a:srgbClr val="FFFFFF"/>
                </a:solidFill>
                <a:ea typeface="SF_HailSnow"/>
              </a:rPr>
              <a:t>작성</a:t>
            </a:r>
            <a:r>
              <a:rPr lang="en-US" altLang="ko-KR" sz="3200" b="0" i="0" u="none" strike="noStrike" dirty="0" smtClean="0">
                <a:solidFill>
                  <a:srgbClr val="FFFFFF"/>
                </a:solidFill>
                <a:ea typeface="SF_HailSnow"/>
              </a:rPr>
              <a:t> </a:t>
            </a:r>
            <a:r>
              <a:rPr lang="ko-KR" sz="3200" b="0" i="0" u="none" strike="noStrike" dirty="0" smtClean="0">
                <a:solidFill>
                  <a:srgbClr val="FFFFFF"/>
                </a:solidFill>
                <a:ea typeface="SF_HailSnow"/>
              </a:rPr>
              <a:t>페이지</a:t>
            </a:r>
            <a:r>
              <a:rPr lang="en-US" sz="3200" b="0" i="0" u="none" strike="noStrike" dirty="0" smtClean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 dirty="0" smtClean="0">
                <a:solidFill>
                  <a:srgbClr val="FFFFFF"/>
                </a:solidFill>
                <a:ea typeface="SF_HailSnow"/>
              </a:rPr>
              <a:t>이동</a:t>
            </a:r>
            <a:endParaRPr lang="ko-KR" sz="32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</p:spTree>
    <p:extLst>
      <p:ext uri="{BB962C8B-B14F-4D97-AF65-F5344CB8AC3E}">
        <p14:creationId xmlns:p14="http://schemas.microsoft.com/office/powerpoint/2010/main" val="313030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800" y="1079500"/>
            <a:ext cx="35433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0" y="2717800"/>
            <a:ext cx="85217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0900" y="3657600"/>
            <a:ext cx="21336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3600" y="6096000"/>
            <a:ext cx="2133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0900" y="8585200"/>
            <a:ext cx="21336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657600" y="3657600"/>
            <a:ext cx="1346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673600" y="2959100"/>
            <a:ext cx="42418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4000" b="0" i="0" u="none" strike="noStrike" spc="-100" dirty="0">
                <a:solidFill>
                  <a:srgbClr val="FFFFFF"/>
                </a:solidFill>
                <a:ea typeface="SF_HailSnow"/>
              </a:rPr>
              <a:t>① </a:t>
            </a:r>
            <a:r>
              <a:rPr lang="ko-KR" altLang="ko-KR" sz="4000" spc="-100" dirty="0" smtClean="0">
                <a:solidFill>
                  <a:srgbClr val="FFFFFF"/>
                </a:solidFill>
                <a:ea typeface="SF_HailSnow"/>
              </a:rPr>
              <a:t>팀원</a:t>
            </a:r>
            <a:r>
              <a:rPr lang="en-US" altLang="ko-KR" sz="4000" spc="-100" dirty="0" smtClean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en-US" sz="4000" spc="-100" dirty="0" smtClean="0">
                <a:solidFill>
                  <a:srgbClr val="FFFFFF"/>
                </a:solidFill>
                <a:ea typeface="SF_HailSnow"/>
              </a:rPr>
              <a:t>소개</a:t>
            </a:r>
            <a:endParaRPr lang="ko-KR" altLang="ko-KR" sz="4000" dirty="0" smtClean="0">
              <a:solidFill>
                <a:srgbClr val="FFFFFF"/>
              </a:solidFill>
              <a:ea typeface="SF_HailSnow"/>
            </a:endParaRPr>
          </a:p>
          <a:p>
            <a:pPr>
              <a:lnSpc>
                <a:spcPct val="124499"/>
              </a:lnSpc>
            </a:pPr>
            <a:r>
              <a:rPr lang="en-US" sz="4000" b="0" i="0" u="none" strike="noStrike" spc="-100" dirty="0" smtClean="0">
                <a:solidFill>
                  <a:srgbClr val="FFFFFF"/>
                </a:solidFill>
                <a:ea typeface="SF_HailSnow"/>
              </a:rPr>
              <a:t>② </a:t>
            </a:r>
            <a:r>
              <a:rPr lang="ko-KR" altLang="ko-KR" sz="4000" dirty="0">
                <a:solidFill>
                  <a:srgbClr val="FFFFFF"/>
                </a:solidFill>
                <a:ea typeface="SF_HailSnow"/>
              </a:rPr>
              <a:t>사이트</a:t>
            </a:r>
            <a:r>
              <a:rPr lang="en-US" altLang="ko-KR" sz="40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4000" dirty="0">
                <a:solidFill>
                  <a:srgbClr val="FFFFFF"/>
                </a:solidFill>
                <a:ea typeface="SF_HailSnow"/>
              </a:rPr>
              <a:t>구성</a:t>
            </a:r>
            <a:r>
              <a:rPr lang="en-US" altLang="ko-KR" sz="40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4000" dirty="0" smtClean="0">
                <a:solidFill>
                  <a:srgbClr val="FFFFFF"/>
                </a:solidFill>
                <a:ea typeface="SF_HailSnow"/>
              </a:rPr>
              <a:t>기획</a:t>
            </a:r>
            <a:endParaRPr lang="ko-KR" altLang="ko-KR" sz="4000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06700" y="30480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41C5FF"/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41C5FF"/>
                </a:solidFill>
                <a:latin typeface="SF_HailSnow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200" y="5181600"/>
            <a:ext cx="8521700" cy="187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657600" y="6108700"/>
            <a:ext cx="13462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673600" y="5422900"/>
            <a:ext cx="43180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sz="4000" b="0" i="0" u="none" strike="noStrike" spc="-100" dirty="0" smtClean="0">
                <a:solidFill>
                  <a:srgbClr val="FFFFFF"/>
                </a:solidFill>
                <a:ea typeface="SF_HailSnow"/>
              </a:rPr>
              <a:t>③</a:t>
            </a:r>
            <a:r>
              <a:rPr lang="ko-KR" altLang="ko-KR" sz="4000" spc="-100" dirty="0">
                <a:solidFill>
                  <a:srgbClr val="FFFFFF"/>
                </a:solidFill>
                <a:ea typeface="SF_HailSnow"/>
              </a:rPr>
              <a:t> 프로젝트</a:t>
            </a:r>
            <a:r>
              <a:rPr lang="en-US" altLang="ko-KR" sz="4000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en-US" sz="4000" spc="-100" dirty="0">
                <a:solidFill>
                  <a:srgbClr val="FFFFFF"/>
                </a:solidFill>
                <a:ea typeface="SF_HailSnow"/>
              </a:rPr>
              <a:t>개요</a:t>
            </a:r>
            <a:endParaRPr lang="en-US" altLang="ko-KR" sz="4000" dirty="0">
              <a:solidFill>
                <a:srgbClr val="FFFFFF"/>
              </a:solidFill>
              <a:ea typeface="SF_HailSnow"/>
            </a:endParaRPr>
          </a:p>
          <a:p>
            <a:pPr lvl="0">
              <a:lnSpc>
                <a:spcPct val="124499"/>
              </a:lnSpc>
            </a:pPr>
            <a:r>
              <a:rPr lang="en-US" sz="4000" b="0" i="0" u="none" strike="noStrike" spc="-100" dirty="0" smtClean="0">
                <a:solidFill>
                  <a:srgbClr val="FFFFFF"/>
                </a:solidFill>
                <a:ea typeface="SF_HailSnow"/>
              </a:rPr>
              <a:t>④ </a:t>
            </a:r>
            <a:r>
              <a:rPr lang="ko-KR" altLang="ko-KR" sz="4000" spc="-100" dirty="0">
                <a:solidFill>
                  <a:srgbClr val="FFFFFF"/>
                </a:solidFill>
                <a:ea typeface="SF_HailSnow"/>
              </a:rPr>
              <a:t>기술</a:t>
            </a:r>
            <a:r>
              <a:rPr lang="en-US" altLang="ko-KR" sz="4000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4000" spc="-100" dirty="0">
                <a:solidFill>
                  <a:srgbClr val="FFFFFF"/>
                </a:solidFill>
                <a:ea typeface="SF_HailSnow"/>
              </a:rPr>
              <a:t>스택</a:t>
            </a:r>
            <a:endParaRPr lang="ko-KR" sz="40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806700" y="55118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FFFFF"/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FFFFF"/>
                </a:solidFill>
                <a:latin typeface="SF_HailSnow"/>
              </a:rPr>
              <a:t>02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0" y="7645400"/>
            <a:ext cx="8521700" cy="1879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657600" y="8572500"/>
            <a:ext cx="13462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54100" y="3035300"/>
            <a:ext cx="3390900" cy="6172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57200" y="2717800"/>
            <a:ext cx="4267200" cy="6807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4673600" y="7886700"/>
            <a:ext cx="38227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solidFill>
                  <a:srgbClr val="FFFFFF"/>
                </a:solidFill>
                <a:ea typeface="SF_HailSnow"/>
              </a:rPr>
              <a:t>⑤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SF_HailSnow"/>
              </a:rPr>
              <a:t>각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000" b="0" i="0" u="none" strike="noStrike" spc="-100" dirty="0" err="1">
                <a:solidFill>
                  <a:srgbClr val="FFFFFF"/>
                </a:solidFill>
                <a:ea typeface="SF_HailSnow"/>
              </a:rPr>
              <a:t>파트별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SF_HailSnow"/>
              </a:rPr>
              <a:t>시연</a:t>
            </a:r>
          </a:p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solidFill>
                  <a:srgbClr val="FFFFFF"/>
                </a:solidFill>
                <a:ea typeface="SF_HailSnow"/>
              </a:rPr>
              <a:t>⑥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SF_HailSnow"/>
              </a:rPr>
              <a:t>자체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SF_HailSnow"/>
              </a:rPr>
              <a:t>평가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06700" y="79756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41C5FF"/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41C5FF"/>
                </a:solidFill>
                <a:latin typeface="SF_HailSnow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581400"/>
            <a:ext cx="10058400" cy="502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21200" y="1041400"/>
            <a:ext cx="3225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작성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478000" y="4724400"/>
            <a:ext cx="35179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0" y="4724400"/>
            <a:ext cx="3505200" cy="128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39900" y="4864100"/>
            <a:ext cx="35814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FFFFFF"/>
                </a:solidFill>
                <a:ea typeface="SF_HailSnow"/>
              </a:rPr>
              <a:t>이미</a:t>
            </a:r>
            <a:r>
              <a:rPr lang="en-US" sz="32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SF_HailSnow"/>
              </a:rPr>
              <a:t>들어간</a:t>
            </a:r>
            <a:r>
              <a:rPr lang="en-US" sz="32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SF_HailSnow"/>
              </a:rPr>
              <a:t>항목의</a:t>
            </a:r>
            <a:r>
              <a:rPr lang="en-US" sz="32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SF_HailSnow"/>
              </a:rPr>
              <a:t>시간</a:t>
            </a:r>
            <a:r>
              <a:rPr lang="en-US" sz="32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SF_HailSnow"/>
              </a:rPr>
              <a:t>총합</a:t>
            </a:r>
            <a:r>
              <a:rPr lang="en-US" sz="3200" b="0" i="0" u="none" strike="noStrike">
                <a:solidFill>
                  <a:srgbClr val="FFFFFF"/>
                </a:solidFill>
                <a:latin typeface="SF_HailSnow"/>
              </a:rPr>
              <a:t> = 11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320000">
            <a:off x="12903200" y="5232400"/>
            <a:ext cx="15494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1000" y="7391400"/>
            <a:ext cx="1181100" cy="109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740000">
            <a:off x="10464800" y="7874000"/>
            <a:ext cx="7112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76000" y="7480300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467100"/>
            <a:ext cx="10058400" cy="508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21200" y="1041400"/>
            <a:ext cx="3225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작성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478000" y="4724400"/>
            <a:ext cx="35179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0" y="4724400"/>
            <a:ext cx="3505200" cy="128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39900" y="4864100"/>
            <a:ext cx="35814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FFFFFF"/>
                </a:solidFill>
                <a:ea typeface="SF_HailSnow"/>
              </a:rPr>
              <a:t>하루</a:t>
            </a:r>
            <a:r>
              <a:rPr lang="en-US" sz="32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SF_HailSnow"/>
              </a:rPr>
              <a:t>최대</a:t>
            </a:r>
            <a:r>
              <a:rPr lang="en-US" sz="32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SF_HailSnow"/>
              </a:rPr>
              <a:t>입력</a:t>
            </a:r>
            <a:r>
              <a:rPr lang="en-US" sz="3200" b="0" i="0" u="none" strike="noStrike">
                <a:solidFill>
                  <a:srgbClr val="FFFFFF"/>
                </a:solidFill>
                <a:latin typeface="SF_HailSnow"/>
              </a:rPr>
              <a:t>  4000kcal </a:t>
            </a:r>
            <a:r>
              <a:rPr lang="ko-KR" sz="3200" b="0" i="0" u="none" strike="noStrike">
                <a:solidFill>
                  <a:srgbClr val="FFFFFF"/>
                </a:solidFill>
                <a:ea typeface="SF_HailSnow"/>
              </a:rPr>
              <a:t>제한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320000">
            <a:off x="12903200" y="5232400"/>
            <a:ext cx="15494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5500" y="6604000"/>
            <a:ext cx="2400300" cy="64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240000">
            <a:off x="10020300" y="6375400"/>
            <a:ext cx="10922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2800" y="5892800"/>
            <a:ext cx="172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7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191" y="3636806"/>
            <a:ext cx="10033000" cy="4965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21200" y="1016000"/>
            <a:ext cx="3937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수정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478000" y="4775200"/>
            <a:ext cx="3352800" cy="1968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0" y="4775200"/>
            <a:ext cx="3352800" cy="1968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4503400" y="4864100"/>
            <a:ext cx="3302000" cy="184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현재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선택된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항목의</a:t>
            </a:r>
          </a:p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 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시간을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기존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차감된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시간에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더한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후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그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총합에서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선택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가능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260000">
            <a:off x="13030200" y="5283200"/>
            <a:ext cx="14224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2749480" y="8345644"/>
            <a:ext cx="3060700" cy="1092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9480" y="8360960"/>
            <a:ext cx="3060700" cy="1092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178272">
            <a:off x="5579148" y="7880609"/>
            <a:ext cx="2465482" cy="105072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844730" y="8432800"/>
            <a:ext cx="28702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+ </a:t>
            </a:r>
            <a:r>
              <a:rPr lang="ko-KR" sz="3000" b="0" i="0" u="none" strike="noStrike" dirty="0">
                <a:solidFill>
                  <a:srgbClr val="FFFFFF"/>
                </a:solidFill>
                <a:ea typeface="SF_HailSnow"/>
              </a:rPr>
              <a:t>버튼으로</a:t>
            </a: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FFFFFF"/>
                </a:solidFill>
                <a:ea typeface="SF_HailSnow"/>
              </a:rPr>
              <a:t>작성</a:t>
            </a:r>
            <a:r>
              <a:rPr lang="en-US" altLang="ko-KR" sz="3000" b="0" i="0" u="none" strike="noStrike" dirty="0" smtClean="0">
                <a:solidFill>
                  <a:srgbClr val="FFFFFF"/>
                </a:solidFill>
                <a:ea typeface="SF_HailSnow"/>
              </a:rPr>
              <a:t> </a:t>
            </a:r>
            <a:r>
              <a:rPr lang="ko-KR" sz="3000" b="0" i="0" u="none" strike="noStrike" dirty="0" smtClean="0">
                <a:solidFill>
                  <a:srgbClr val="FFFFFF"/>
                </a:solidFill>
                <a:ea typeface="SF_HailSnow"/>
              </a:rPr>
              <a:t>페이지</a:t>
            </a:r>
            <a:r>
              <a:rPr lang="en-US" sz="3000" b="0" i="0" u="none" strike="noStrike" dirty="0" smtClean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SF_HailSnow"/>
              </a:rPr>
              <a:t>이동</a:t>
            </a:r>
          </a:p>
        </p:txBody>
      </p:sp>
      <p:pic>
        <p:nvPicPr>
          <p:cNvPr id="29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0860" y="3042522"/>
            <a:ext cx="3797300" cy="1155700"/>
          </a:xfrm>
          <a:prstGeom prst="rect">
            <a:avLst/>
          </a:prstGeom>
        </p:spPr>
      </p:pic>
      <p:pic>
        <p:nvPicPr>
          <p:cNvPr id="30" name="Picture 2"/>
          <p:cNvPicPr>
            <a:picLocks noChangeAspect="1"/>
          </p:cNvPicPr>
          <p:nvPr/>
        </p:nvPicPr>
        <p:blipFill>
          <a:blip r:embed="rId16">
            <a:alphaModFix amt="10000"/>
          </a:blip>
          <a:stretch>
            <a:fillRect/>
          </a:stretch>
        </p:blipFill>
        <p:spPr>
          <a:xfrm>
            <a:off x="1638160" y="3058956"/>
            <a:ext cx="3810000" cy="1155700"/>
          </a:xfrm>
          <a:prstGeom prst="rect">
            <a:avLst/>
          </a:prstGeom>
        </p:spPr>
      </p:pic>
      <p:sp>
        <p:nvSpPr>
          <p:cNvPr id="32" name="TextBox 23"/>
          <p:cNvSpPr txBox="1"/>
          <p:nvPr/>
        </p:nvSpPr>
        <p:spPr>
          <a:xfrm>
            <a:off x="1987410" y="3141506"/>
            <a:ext cx="31115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FFFFFF"/>
                </a:solidFill>
                <a:ea typeface="SF_HailSnow"/>
              </a:rPr>
              <a:t>메인페이지로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FFFFFF"/>
                </a:solidFill>
                <a:ea typeface="SF_HailSnow"/>
              </a:rPr>
              <a:t>이동</a:t>
            </a:r>
            <a:endParaRPr lang="ko-KR" sz="30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pic>
        <p:nvPicPr>
          <p:cNvPr id="33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214868" flipV="1">
            <a:off x="5420754" y="3785566"/>
            <a:ext cx="1852736" cy="1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695700"/>
            <a:ext cx="10020300" cy="496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21200" y="1016000"/>
            <a:ext cx="3937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수정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478000" y="4775200"/>
            <a:ext cx="3403600" cy="215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0" y="4775200"/>
            <a:ext cx="3403600" cy="215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65300" y="4953000"/>
            <a:ext cx="3416300" cy="184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현재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선택된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항목의</a:t>
            </a:r>
          </a:p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 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시간을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기존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차감된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시간에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더한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후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그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총합에서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선택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가능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260000">
            <a:off x="13030200" y="5283200"/>
            <a:ext cx="14224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695700"/>
            <a:ext cx="10020300" cy="496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21200" y="1016000"/>
            <a:ext cx="3937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수정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6819900" y="2387600"/>
            <a:ext cx="3670300" cy="977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9900" y="2425700"/>
            <a:ext cx="36703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946900" y="2628900"/>
            <a:ext cx="3416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수정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완료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된</a:t>
            </a: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SF_HailSnow"/>
              </a:rPr>
              <a:t>모습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900000">
            <a:off x="9232900" y="3873500"/>
            <a:ext cx="12827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7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21200" y="1016000"/>
            <a:ext cx="4622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 smtClean="0">
                <a:solidFill>
                  <a:srgbClr val="FFFFFF"/>
                </a:solidFill>
                <a:ea typeface="SF_HailSnow"/>
              </a:rPr>
              <a:t>메인 팝업</a:t>
            </a:r>
            <a:r>
              <a:rPr lang="en-US" sz="4800" b="0" i="0" u="none" strike="noStrike" dirty="0" smtClean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 dirty="0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0C36F27-DEE1-4EC1-868F-D165F68EAD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r="2102"/>
          <a:stretch/>
        </p:blipFill>
        <p:spPr>
          <a:xfrm>
            <a:off x="1143000" y="3467100"/>
            <a:ext cx="7669305" cy="435264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9A7C691-5B0B-4CAF-95AC-AB0A624FB8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r="1972"/>
          <a:stretch/>
        </p:blipFill>
        <p:spPr>
          <a:xfrm>
            <a:off x="9602698" y="3467099"/>
            <a:ext cx="7669305" cy="435264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EEF50A5-EA89-4300-97F9-8ED552CFBC10}"/>
              </a:ext>
            </a:extLst>
          </p:cNvPr>
          <p:cNvSpPr txBox="1"/>
          <p:nvPr/>
        </p:nvSpPr>
        <p:spPr>
          <a:xfrm>
            <a:off x="1721207" y="8028240"/>
            <a:ext cx="6769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FFFF"/>
                </a:solidFill>
                <a:ea typeface="SF_HailSnow"/>
              </a:rPr>
              <a:t>사용자가 선택한 날짜의 일정이 </a:t>
            </a:r>
            <a:r>
              <a:rPr lang="ko-KR" altLang="en-US" sz="2400" dirty="0" smtClean="0">
                <a:solidFill>
                  <a:srgbClr val="FFFF00"/>
                </a:solidFill>
                <a:ea typeface="SF_HailSnow"/>
              </a:rPr>
              <a:t>없을</a:t>
            </a:r>
            <a:r>
              <a:rPr lang="ko-KR" altLang="en-US" sz="2400" dirty="0" smtClean="0">
                <a:solidFill>
                  <a:srgbClr val="FFFFFF"/>
                </a:solidFill>
                <a:ea typeface="SF_HailSnow"/>
              </a:rPr>
              <a:t> 경우</a:t>
            </a:r>
            <a:endParaRPr lang="ko-KR" altLang="ko-KR" sz="24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FAD211-F44A-46C2-894A-DAD201A89D5A}"/>
              </a:ext>
            </a:extLst>
          </p:cNvPr>
          <p:cNvSpPr txBox="1"/>
          <p:nvPr/>
        </p:nvSpPr>
        <p:spPr>
          <a:xfrm>
            <a:off x="10027008" y="8028240"/>
            <a:ext cx="6769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ea typeface="SF_HailSnow"/>
              </a:rPr>
              <a:t>사용자가 선택한 날짜의 일정이 </a:t>
            </a:r>
            <a:r>
              <a:rPr lang="ko-KR" altLang="en-US" sz="2400" dirty="0" smtClean="0">
                <a:solidFill>
                  <a:srgbClr val="FFFF00"/>
                </a:solidFill>
                <a:ea typeface="SF_HailSnow"/>
              </a:rPr>
              <a:t>있을</a:t>
            </a:r>
            <a:r>
              <a:rPr lang="ko-KR" altLang="en-US" sz="2400" dirty="0" smtClean="0">
                <a:solidFill>
                  <a:srgbClr val="FFFFFF"/>
                </a:solidFill>
                <a:ea typeface="SF_HailSnow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ea typeface="SF_HailSnow"/>
              </a:rPr>
              <a:t>경우</a:t>
            </a:r>
            <a:endParaRPr lang="ko-KR" altLang="ko-KR" sz="2400" dirty="0">
              <a:solidFill>
                <a:srgbClr val="FFFFFF"/>
              </a:solidFill>
              <a:ea typeface="SF_HailSnow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3F6A03B-35BC-42A7-832C-861FAABA1F32}"/>
              </a:ext>
            </a:extLst>
          </p:cNvPr>
          <p:cNvCxnSpPr>
            <a:cxnSpLocks/>
          </p:cNvCxnSpPr>
          <p:nvPr/>
        </p:nvCxnSpPr>
        <p:spPr>
          <a:xfrm>
            <a:off x="4890813" y="5918199"/>
            <a:ext cx="1931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C4738B0-67EF-45D7-8945-2D7102C03CEF}"/>
              </a:ext>
            </a:extLst>
          </p:cNvPr>
          <p:cNvCxnSpPr>
            <a:cxnSpLocks/>
          </p:cNvCxnSpPr>
          <p:nvPr/>
        </p:nvCxnSpPr>
        <p:spPr>
          <a:xfrm>
            <a:off x="13349015" y="5673165"/>
            <a:ext cx="18103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067E7D2-1721-4BD0-9A68-9BB70F5DE27C}"/>
              </a:ext>
            </a:extLst>
          </p:cNvPr>
          <p:cNvCxnSpPr>
            <a:cxnSpLocks/>
          </p:cNvCxnSpPr>
          <p:nvPr/>
        </p:nvCxnSpPr>
        <p:spPr>
          <a:xfrm>
            <a:off x="13572564" y="5918199"/>
            <a:ext cx="14791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21200" y="1016000"/>
            <a:ext cx="4851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smtClean="0">
                <a:solidFill>
                  <a:srgbClr val="FFFFFF"/>
                </a:solidFill>
                <a:ea typeface="SF_HailSnow"/>
              </a:rPr>
              <a:t>체크 팝업</a:t>
            </a:r>
            <a:r>
              <a:rPr lang="en-US" sz="4800" b="0" i="0" u="none" strike="noStrike" dirty="0" smtClean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 dirty="0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73003" y="3114190"/>
            <a:ext cx="426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&lt;</a:t>
            </a:r>
            <a:r>
              <a:rPr lang="ko-KR" altLang="en-US" sz="2400" b="1" dirty="0">
                <a:solidFill>
                  <a:srgbClr val="FFFF00"/>
                </a:solidFill>
              </a:rPr>
              <a:t>해당 날짜에 체크가 된 일정</a:t>
            </a:r>
            <a:r>
              <a:rPr lang="en-US" altLang="ko-KR" sz="2400" b="1" dirty="0">
                <a:solidFill>
                  <a:srgbClr val="FFFF00"/>
                </a:solidFill>
              </a:rPr>
              <a:t>&gt;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85746" y="9029700"/>
            <a:ext cx="955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위와 같이 체크 여부에 따라 팝업 페이지에 문구를 변경했습니다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C2E1E4-B8A9-442E-A447-59213E541AE8}"/>
              </a:ext>
            </a:extLst>
          </p:cNvPr>
          <p:cNvSpPr txBox="1"/>
          <p:nvPr/>
        </p:nvSpPr>
        <p:spPr>
          <a:xfrm>
            <a:off x="10668000" y="3196063"/>
            <a:ext cx="541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&lt;</a:t>
            </a:r>
            <a:r>
              <a:rPr lang="ko-KR" altLang="en-US" sz="2400" b="1" dirty="0">
                <a:solidFill>
                  <a:srgbClr val="FFFF00"/>
                </a:solidFill>
              </a:rPr>
              <a:t>해당 날짜에 체크가 되지 않은 일정</a:t>
            </a:r>
            <a:r>
              <a:rPr lang="en-US" altLang="ko-KR" sz="2400" b="1" dirty="0">
                <a:solidFill>
                  <a:srgbClr val="FFFF00"/>
                </a:solidFill>
              </a:rPr>
              <a:t>&gt;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D363D29-618C-4B87-812E-313F9B987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94" y="3980023"/>
            <a:ext cx="7282536" cy="38221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A8A9DC1-EFF6-4FC1-B4CF-535F63258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25" y="3980023"/>
            <a:ext cx="7261512" cy="384259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BBD4D19-F1C3-4583-9A2D-5E85FFAF306A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3382741" y="3575855"/>
            <a:ext cx="1722809" cy="24058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E6BF2D-E675-427F-A5A9-486BBD25006B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2030303" y="3657728"/>
            <a:ext cx="1344711" cy="20953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69B7CC4-9EC4-497A-976E-46CA11F0D25D}"/>
              </a:ext>
            </a:extLst>
          </p:cNvPr>
          <p:cNvCxnSpPr>
            <a:cxnSpLocks/>
          </p:cNvCxnSpPr>
          <p:nvPr/>
        </p:nvCxnSpPr>
        <p:spPr>
          <a:xfrm>
            <a:off x="5791200" y="6134100"/>
            <a:ext cx="1676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B09DDDD-9816-40E4-88F6-E2D969879848}"/>
              </a:ext>
            </a:extLst>
          </p:cNvPr>
          <p:cNvCxnSpPr>
            <a:cxnSpLocks/>
          </p:cNvCxnSpPr>
          <p:nvPr/>
        </p:nvCxnSpPr>
        <p:spPr>
          <a:xfrm>
            <a:off x="14325600" y="5981700"/>
            <a:ext cx="1752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7FD8CC1-7952-4808-9B1F-1249D1D534B9}"/>
              </a:ext>
            </a:extLst>
          </p:cNvPr>
          <p:cNvCxnSpPr>
            <a:cxnSpLocks/>
          </p:cNvCxnSpPr>
          <p:nvPr/>
        </p:nvCxnSpPr>
        <p:spPr>
          <a:xfrm>
            <a:off x="6248400" y="5884529"/>
            <a:ext cx="838200" cy="65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F0FDD39-8D3F-4FE4-9004-C17A61C3445F}"/>
              </a:ext>
            </a:extLst>
          </p:cNvPr>
          <p:cNvCxnSpPr>
            <a:cxnSpLocks/>
          </p:cNvCxnSpPr>
          <p:nvPr/>
        </p:nvCxnSpPr>
        <p:spPr>
          <a:xfrm>
            <a:off x="6248400" y="5600700"/>
            <a:ext cx="76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2294C6-2C0B-49E7-8EAB-8816A4D85141}"/>
              </a:ext>
            </a:extLst>
          </p:cNvPr>
          <p:cNvSpPr txBox="1"/>
          <p:nvPr/>
        </p:nvSpPr>
        <p:spPr>
          <a:xfrm>
            <a:off x="6076603" y="5199955"/>
            <a:ext cx="5199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0070C0"/>
                </a:solidFill>
              </a:rPr>
              <a:t>* </a:t>
            </a:r>
            <a:r>
              <a:rPr lang="ko-KR" altLang="en-US" sz="700" b="1" dirty="0">
                <a:solidFill>
                  <a:srgbClr val="0070C0"/>
                </a:solidFill>
              </a:rPr>
              <a:t>제목 </a:t>
            </a:r>
            <a:r>
              <a:rPr lang="en-US" altLang="ko-KR" sz="700" b="1" dirty="0">
                <a:solidFill>
                  <a:srgbClr val="0070C0"/>
                </a:solidFill>
              </a:rPr>
              <a:t>*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1D144B-71C5-4EC7-95A7-3D3382C28E7A}"/>
              </a:ext>
            </a:extLst>
          </p:cNvPr>
          <p:cNvSpPr txBox="1"/>
          <p:nvPr/>
        </p:nvSpPr>
        <p:spPr>
          <a:xfrm>
            <a:off x="14782800" y="5293789"/>
            <a:ext cx="6782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0070C0"/>
                </a:solidFill>
              </a:rPr>
              <a:t>* </a:t>
            </a:r>
            <a:r>
              <a:rPr lang="ko-KR" altLang="en-US" sz="700" b="1" dirty="0">
                <a:solidFill>
                  <a:srgbClr val="0070C0"/>
                </a:solidFill>
              </a:rPr>
              <a:t>제목 </a:t>
            </a:r>
            <a:r>
              <a:rPr lang="en-US" altLang="ko-KR" sz="700" b="1" dirty="0">
                <a:solidFill>
                  <a:srgbClr val="0070C0"/>
                </a:solidFill>
              </a:rPr>
              <a:t>*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D669F43-3D41-407D-88F4-9427EE065054}"/>
              </a:ext>
            </a:extLst>
          </p:cNvPr>
          <p:cNvCxnSpPr>
            <a:cxnSpLocks/>
          </p:cNvCxnSpPr>
          <p:nvPr/>
        </p:nvCxnSpPr>
        <p:spPr>
          <a:xfrm>
            <a:off x="15072427" y="5676900"/>
            <a:ext cx="243773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6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21200" y="1016000"/>
            <a:ext cx="3937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smtClean="0">
                <a:solidFill>
                  <a:srgbClr val="FFFFFF"/>
                </a:solidFill>
                <a:ea typeface="SF_HailSnow"/>
              </a:rPr>
              <a:t>리스트 영역</a:t>
            </a:r>
            <a:endParaRPr lang="ko-KR" sz="48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54921" y="4970201"/>
            <a:ext cx="681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일정을 클릭했을 때 크기 커짐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81375" y="9077372"/>
            <a:ext cx="127346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</a:rPr>
              <a:t>해당 날짜의 일정들의 시간이 </a:t>
            </a:r>
            <a:r>
              <a:rPr lang="en-US" altLang="ko-KR" sz="2700" dirty="0">
                <a:solidFill>
                  <a:schemeClr val="bg1"/>
                </a:solidFill>
              </a:rPr>
              <a:t>24</a:t>
            </a:r>
            <a:r>
              <a:rPr lang="ko-KR" altLang="en-US" sz="2700" dirty="0">
                <a:solidFill>
                  <a:schemeClr val="bg1"/>
                </a:solidFill>
              </a:rPr>
              <a:t>시간이 초과될 경우 추가할 수 있는 버튼 사라짐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842080" y="3241247"/>
            <a:ext cx="48843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사용자가 선택한 날짜를 출력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5E7BA79-DD6B-4649-8768-00B0622B3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73" y="2616201"/>
            <a:ext cx="6819333" cy="5718600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922B12-03E7-4FD6-B13E-8993DE598F45}"/>
              </a:ext>
            </a:extLst>
          </p:cNvPr>
          <p:cNvCxnSpPr>
            <a:cxnSpLocks/>
          </p:cNvCxnSpPr>
          <p:nvPr/>
        </p:nvCxnSpPr>
        <p:spPr>
          <a:xfrm>
            <a:off x="7732058" y="3518246"/>
            <a:ext cx="106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175590-B926-4120-9A19-8E681E0063DF}"/>
              </a:ext>
            </a:extLst>
          </p:cNvPr>
          <p:cNvSpPr/>
          <p:nvPr/>
        </p:nvSpPr>
        <p:spPr>
          <a:xfrm>
            <a:off x="5170397" y="4953690"/>
            <a:ext cx="2934501" cy="69249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4B846D0-3A4B-4B4A-B582-C153E4376A70}"/>
              </a:ext>
            </a:extLst>
          </p:cNvPr>
          <p:cNvCxnSpPr>
            <a:cxnSpLocks/>
          </p:cNvCxnSpPr>
          <p:nvPr/>
        </p:nvCxnSpPr>
        <p:spPr>
          <a:xfrm>
            <a:off x="7885241" y="5321300"/>
            <a:ext cx="106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64">
            <a:extLst>
              <a:ext uri="{FF2B5EF4-FFF2-40B4-BE49-F238E27FC236}">
                <a16:creationId xmlns:a16="http://schemas.microsoft.com/office/drawing/2014/main" id="{B2001090-0DDD-4DB8-84D4-3979882CEC05}"/>
              </a:ext>
            </a:extLst>
          </p:cNvPr>
          <p:cNvSpPr/>
          <p:nvPr/>
        </p:nvSpPr>
        <p:spPr>
          <a:xfrm>
            <a:off x="9075533" y="5912089"/>
            <a:ext cx="6695340" cy="895112"/>
          </a:xfrm>
          <a:prstGeom prst="roundRect">
            <a:avLst>
              <a:gd name="adj" fmla="val 497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bg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 </a:t>
            </a:r>
            <a:r>
              <a:rPr lang="ko-KR" altLang="en-US" sz="2550" b="1" dirty="0">
                <a:solidFill>
                  <a:schemeClr val="tx1"/>
                </a:solidFill>
              </a:rPr>
              <a:t>해당 일정을 체크했을 때 체크 상태로</a:t>
            </a:r>
          </a:p>
          <a:p>
            <a:pPr algn="ctr"/>
            <a:endParaRPr lang="ko-KR" altLang="en-US" sz="2700" dirty="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BE5198E-E508-42E5-A2CA-77E7DA855F52}"/>
              </a:ext>
            </a:extLst>
          </p:cNvPr>
          <p:cNvCxnSpPr/>
          <p:nvPr/>
        </p:nvCxnSpPr>
        <p:spPr>
          <a:xfrm>
            <a:off x="9711082" y="6344735"/>
            <a:ext cx="5501309" cy="0"/>
          </a:xfrm>
          <a:prstGeom prst="line">
            <a:avLst/>
          </a:prstGeom>
          <a:ln w="28575">
            <a:solidFill>
              <a:schemeClr val="accent6">
                <a:alpha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FDAE78E-A957-4784-B014-5EFDADA04BF4}"/>
              </a:ext>
            </a:extLst>
          </p:cNvPr>
          <p:cNvCxnSpPr>
            <a:cxnSpLocks/>
          </p:cNvCxnSpPr>
          <p:nvPr/>
        </p:nvCxnSpPr>
        <p:spPr>
          <a:xfrm>
            <a:off x="7732058" y="5829302"/>
            <a:ext cx="1526243" cy="571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21200" y="1016000"/>
            <a:ext cx="3937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FFFFFF"/>
                </a:solidFill>
                <a:ea typeface="SF_HailSnow"/>
              </a:rPr>
              <a:t>삭제</a:t>
            </a:r>
            <a:r>
              <a:rPr lang="en-US" sz="48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 dirty="0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498780" y="7061201"/>
            <a:ext cx="48090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삭제 후</a:t>
            </a:r>
            <a:r>
              <a:rPr lang="en-US" altLang="ko-KR" sz="2700" dirty="0">
                <a:solidFill>
                  <a:schemeClr val="bg1"/>
                </a:solidFill>
              </a:rPr>
              <a:t>, </a:t>
            </a:r>
            <a:r>
              <a:rPr lang="ko-KR" altLang="en-US" sz="2700" dirty="0">
                <a:solidFill>
                  <a:schemeClr val="bg1"/>
                </a:solidFill>
              </a:rPr>
              <a:t>해당 날짜에 일정</a:t>
            </a:r>
            <a:r>
              <a:rPr lang="en-US" altLang="ko-KR" sz="4200" dirty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=&gt; </a:t>
            </a:r>
            <a:r>
              <a:rPr lang="ko-KR" altLang="en-US" sz="2700" b="1" dirty="0">
                <a:solidFill>
                  <a:srgbClr val="FFFF00"/>
                </a:solidFill>
              </a:rPr>
              <a:t>메인</a:t>
            </a:r>
            <a:r>
              <a:rPr lang="ko-KR" altLang="en-US" sz="2700" dirty="0">
                <a:solidFill>
                  <a:schemeClr val="bg1"/>
                </a:solidFill>
              </a:rPr>
              <a:t> 페이지로 이동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D7946E-ABE5-4C03-B9B3-8C27649BF2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29" y="6121400"/>
            <a:ext cx="7014471" cy="32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25C78F8-A914-4DE3-A8EB-06A58C381D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98" y="2375706"/>
            <a:ext cx="7002792" cy="3240000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44F9A8-1B18-4D97-A28E-9828E771E9CF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247965" y="4102100"/>
            <a:ext cx="4250816" cy="254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CDE0951-453C-4230-A244-5EB3946FDA1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247965" y="7661366"/>
            <a:ext cx="4250816" cy="47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205BDC7-64CD-47C8-8594-7EFD83C6E9D3}"/>
              </a:ext>
            </a:extLst>
          </p:cNvPr>
          <p:cNvSpPr txBox="1"/>
          <p:nvPr/>
        </p:nvSpPr>
        <p:spPr>
          <a:xfrm>
            <a:off x="11498780" y="3501935"/>
            <a:ext cx="48090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삭제 후</a:t>
            </a:r>
            <a:r>
              <a:rPr lang="en-US" altLang="ko-KR" sz="2700" dirty="0">
                <a:solidFill>
                  <a:schemeClr val="bg1"/>
                </a:solidFill>
              </a:rPr>
              <a:t>, </a:t>
            </a:r>
            <a:r>
              <a:rPr lang="ko-KR" altLang="en-US" sz="2700" dirty="0">
                <a:solidFill>
                  <a:schemeClr val="bg1"/>
                </a:solidFill>
              </a:rPr>
              <a:t>해당 날짜에 일정</a:t>
            </a:r>
            <a:r>
              <a:rPr lang="en-US" altLang="ko-KR" sz="4200" dirty="0">
                <a:solidFill>
                  <a:srgbClr val="FF0000"/>
                </a:solidFill>
              </a:rPr>
              <a:t>o</a:t>
            </a:r>
          </a:p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=&gt; </a:t>
            </a:r>
            <a:r>
              <a:rPr lang="ko-KR" altLang="en-US" sz="2700" b="1" dirty="0">
                <a:solidFill>
                  <a:srgbClr val="FFFF00"/>
                </a:solidFill>
              </a:rPr>
              <a:t>상세</a:t>
            </a:r>
            <a:r>
              <a:rPr lang="ko-KR" altLang="en-US" sz="2700" dirty="0">
                <a:solidFill>
                  <a:schemeClr val="bg1"/>
                </a:solidFill>
              </a:rPr>
              <a:t>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46481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21200" y="1016000"/>
            <a:ext cx="3937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상세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57600" y="3385675"/>
            <a:ext cx="10535456" cy="5322600"/>
          </a:xfrm>
          <a:prstGeom prst="rect">
            <a:avLst/>
          </a:prstGeom>
        </p:spPr>
      </p:pic>
      <p:grpSp>
        <p:nvGrpSpPr>
          <p:cNvPr id="21" name="group"/>
          <p:cNvGrpSpPr/>
          <p:nvPr/>
        </p:nvGrpSpPr>
        <p:grpSpPr>
          <a:xfrm>
            <a:off x="10697644" y="2654300"/>
            <a:ext cx="7028976" cy="2771352"/>
            <a:chOff x="7278051" y="1667530"/>
            <a:chExt cx="4685984" cy="1847568"/>
          </a:xfrm>
        </p:grpSpPr>
        <p:grpSp>
          <p:nvGrpSpPr>
            <p:cNvPr id="22" name="group"/>
            <p:cNvGrpSpPr/>
            <p:nvPr/>
          </p:nvGrpSpPr>
          <p:grpSpPr>
            <a:xfrm>
              <a:off x="7278051" y="1951902"/>
              <a:ext cx="2685099" cy="1563196"/>
              <a:chOff x="7278051" y="1951902"/>
              <a:chExt cx="2685099" cy="1563196"/>
            </a:xfrm>
          </p:grpSpPr>
          <p:pic>
            <p:nvPicPr>
              <p:cNvPr id="28" name="Picture 2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6542413" y="2711354"/>
                <a:ext cx="1539381" cy="68105"/>
              </a:xfrm>
              <a:prstGeom prst="rect">
                <a:avLst/>
              </a:prstGeom>
            </p:spPr>
          </p:pic>
          <p:pic>
            <p:nvPicPr>
              <p:cNvPr id="29" name="Pic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16200000">
                <a:off x="8591782" y="656745"/>
                <a:ext cx="76211" cy="2666524"/>
              </a:xfrm>
              <a:prstGeom prst="rect">
                <a:avLst/>
              </a:prstGeom>
            </p:spPr>
          </p:pic>
        </p:grpSp>
        <p:grpSp>
          <p:nvGrpSpPr>
            <p:cNvPr id="23" name="group"/>
            <p:cNvGrpSpPr/>
            <p:nvPr/>
          </p:nvGrpSpPr>
          <p:grpSpPr>
            <a:xfrm>
              <a:off x="9753657" y="1667530"/>
              <a:ext cx="2210378" cy="952198"/>
              <a:chOff x="9753657" y="1667534"/>
              <a:chExt cx="2210378" cy="1154533"/>
            </a:xfrm>
          </p:grpSpPr>
          <p:grpSp>
            <p:nvGrpSpPr>
              <p:cNvPr id="24" name="group"/>
              <p:cNvGrpSpPr/>
              <p:nvPr/>
            </p:nvGrpSpPr>
            <p:grpSpPr>
              <a:xfrm>
                <a:off x="9753657" y="1667534"/>
                <a:ext cx="2209743" cy="1154533"/>
                <a:chOff x="3476440" y="5107801"/>
                <a:chExt cx="3353260" cy="1758632"/>
              </a:xfrm>
            </p:grpSpPr>
            <p:pic>
              <p:nvPicPr>
                <p:cNvPr id="26" name="Picture 21"/>
                <p:cNvPicPr>
                  <a:picLocks noChangeAspect="1"/>
                </p:cNvPicPr>
                <p:nvPr/>
              </p:nvPicPr>
              <p:blipFill rotWithShape="1">
                <a:blip r:embed="rId11">
                  <a:alphaModFix amt="10000"/>
                </a:blip>
                <a:stretch>
                  <a:fillRect/>
                </a:stretch>
              </p:blipFill>
              <p:spPr>
                <a:xfrm>
                  <a:off x="3476440" y="5107801"/>
                  <a:ext cx="3352800" cy="1758632"/>
                </a:xfrm>
                <a:prstGeom prst="rect">
                  <a:avLst/>
                </a:prstGeom>
              </p:spPr>
            </p:pic>
            <p:pic>
              <p:nvPicPr>
                <p:cNvPr id="27" name="Picture 2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3476900" y="5108178"/>
                  <a:ext cx="3352800" cy="1758255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3"/>
              <p:cNvSpPr txBox="1"/>
              <p:nvPr/>
            </p:nvSpPr>
            <p:spPr>
              <a:xfrm>
                <a:off x="9753693" y="1886580"/>
                <a:ext cx="2210342" cy="889289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일정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선택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촉구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</a:p>
              <a:p>
                <a:pPr lvl="0" algn="ctr">
                  <a:lnSpc>
                    <a:spcPct val="99600"/>
                  </a:lnSpc>
                </a:pP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텍스트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출력</a:t>
                </a:r>
              </a:p>
            </p:txBody>
          </p:sp>
        </p:grpSp>
      </p:grpSp>
      <p:grpSp>
        <p:nvGrpSpPr>
          <p:cNvPr id="30" name="group"/>
          <p:cNvGrpSpPr/>
          <p:nvPr/>
        </p:nvGrpSpPr>
        <p:grpSpPr>
          <a:xfrm>
            <a:off x="13255585" y="4527838"/>
            <a:ext cx="4470083" cy="2626043"/>
            <a:chOff x="8983345" y="2916555"/>
            <a:chExt cx="2980055" cy="1750695"/>
          </a:xfrm>
        </p:grpSpPr>
        <p:pic>
          <p:nvPicPr>
            <p:cNvPr id="31" name="Picture 2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6200000">
              <a:off x="8279927" y="3620513"/>
              <a:ext cx="1467972" cy="60501"/>
            </a:xfrm>
            <a:prstGeom prst="rect">
              <a:avLst/>
            </a:prstGeom>
          </p:spPr>
        </p:pic>
        <p:pic>
          <p:nvPicPr>
            <p:cNvPr id="32" name="Pic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16200000">
              <a:off x="9405904" y="3949355"/>
              <a:ext cx="66742" cy="857251"/>
            </a:xfrm>
            <a:prstGeom prst="rect">
              <a:avLst/>
            </a:prstGeom>
          </p:spPr>
        </p:pic>
        <p:grpSp>
          <p:nvGrpSpPr>
            <p:cNvPr id="33" name="group"/>
            <p:cNvGrpSpPr/>
            <p:nvPr/>
          </p:nvGrpSpPr>
          <p:grpSpPr>
            <a:xfrm>
              <a:off x="9782175" y="3794323"/>
              <a:ext cx="2181227" cy="873322"/>
              <a:chOff x="3476440" y="5107801"/>
              <a:chExt cx="3353260" cy="1968876"/>
            </a:xfrm>
          </p:grpSpPr>
          <p:pic>
            <p:nvPicPr>
              <p:cNvPr id="35" name="Picture 21"/>
              <p:cNvPicPr>
                <a:picLocks noChangeAspect="1"/>
              </p:cNvPicPr>
              <p:nvPr/>
            </p:nvPicPr>
            <p:blipFill rotWithShape="1">
              <a:blip r:embed="rId11">
                <a:alphaModFix amt="10000"/>
              </a:blip>
              <a:stretch>
                <a:fillRect/>
              </a:stretch>
            </p:blipFill>
            <p:spPr>
              <a:xfrm>
                <a:off x="3476440" y="5107801"/>
                <a:ext cx="3352800" cy="1968500"/>
              </a:xfrm>
              <a:prstGeom prst="rect">
                <a:avLst/>
              </a:prstGeom>
            </p:spPr>
          </p:pic>
          <p:pic>
            <p:nvPicPr>
              <p:cNvPr id="36" name="Picture 2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3476900" y="5108177"/>
                <a:ext cx="3352800" cy="1968500"/>
              </a:xfrm>
              <a:prstGeom prst="rect">
                <a:avLst/>
              </a:prstGeom>
            </p:spPr>
          </p:pic>
        </p:grpSp>
        <p:sp>
          <p:nvSpPr>
            <p:cNvPr id="34" name="TextBox 23"/>
            <p:cNvSpPr txBox="1"/>
            <p:nvPr/>
          </p:nvSpPr>
          <p:spPr>
            <a:xfrm>
              <a:off x="9867993" y="3953255"/>
              <a:ext cx="1970946" cy="6185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dirty="0">
                  <a:solidFill>
                    <a:srgbClr val="FFFFFF"/>
                  </a:solidFill>
                  <a:ea typeface="SF_HailSnow"/>
                </a:rPr>
                <a:t>설정해둔</a:t>
              </a:r>
              <a:r>
                <a:rPr lang="en-US" altLang="ko-KR" sz="3000" dirty="0">
                  <a:solidFill>
                    <a:srgbClr val="FFFFFF"/>
                  </a:solidFill>
                  <a:ea typeface="SF_HailSnow"/>
                </a:rPr>
                <a:t> 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3000" dirty="0">
                  <a:solidFill>
                    <a:srgbClr val="FFFFFF"/>
                  </a:solidFill>
                  <a:ea typeface="SF_HailSnow"/>
                </a:rPr>
                <a:t>목표</a:t>
              </a:r>
              <a:r>
                <a:rPr lang="en-US" altLang="ko-KR" sz="3000" dirty="0">
                  <a:solidFill>
                    <a:srgbClr val="FFFFFF"/>
                  </a:solidFill>
                  <a:ea typeface="SF_HailSnow"/>
                </a:rPr>
                <a:t> </a:t>
              </a:r>
              <a:r>
                <a:rPr lang="ko-KR" altLang="en-US" sz="3000" dirty="0">
                  <a:solidFill>
                    <a:srgbClr val="FFFFFF"/>
                  </a:solidFill>
                  <a:ea typeface="SF_HailSnow"/>
                </a:rPr>
                <a:t>칼로리</a:t>
              </a:r>
              <a:r>
                <a:rPr lang="en-US" altLang="ko-KR" sz="3000" dirty="0">
                  <a:solidFill>
                    <a:srgbClr val="FFFFFF"/>
                  </a:solidFill>
                  <a:ea typeface="SF_HailSnow"/>
                </a:rPr>
                <a:t> </a:t>
              </a:r>
              <a:r>
                <a:rPr lang="ko-KR" altLang="en-US" sz="3000" dirty="0">
                  <a:solidFill>
                    <a:srgbClr val="FFFFFF"/>
                  </a:solidFill>
                  <a:ea typeface="SF_HailSnow"/>
                </a:rPr>
                <a:t>출력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65151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2654300"/>
            <a:ext cx="36703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3100" y="2654300"/>
            <a:ext cx="36703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200" y="2654300"/>
            <a:ext cx="36703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41400" y="2603500"/>
            <a:ext cx="36703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790700" y="4076700"/>
            <a:ext cx="3670300" cy="538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6100" y="4076700"/>
            <a:ext cx="3670300" cy="5384800"/>
          </a:xfrm>
          <a:prstGeom prst="rect">
            <a:avLst/>
          </a:prstGeom>
          <a:noFill/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300" y="4597400"/>
            <a:ext cx="241300" cy="241300"/>
          </a:xfrm>
          <a:prstGeom prst="rect">
            <a:avLst/>
          </a:prstGeom>
          <a:noFill/>
        </p:spPr>
      </p:pic>
      <p:sp>
        <p:nvSpPr>
          <p:cNvPr id="17" name="TextBox 17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 dirty="0">
                <a:solidFill>
                  <a:srgbClr val="41C5FF"/>
                </a:solidFill>
                <a:latin typeface="SF_HailSnow"/>
              </a:rPr>
              <a:t>PART </a:t>
            </a:r>
            <a:r>
              <a:rPr lang="en-US" sz="4800" b="0" i="0" u="none" strike="noStrike" spc="-200" dirty="0" smtClean="0">
                <a:solidFill>
                  <a:srgbClr val="41C5FF"/>
                </a:solidFill>
                <a:latin typeface="SF_HailSnow"/>
              </a:rPr>
              <a:t>1</a:t>
            </a:r>
            <a:endParaRPr lang="en-US" sz="4800" b="0" i="0" u="none" strike="noStrike" spc="-200" dirty="0">
              <a:solidFill>
                <a:srgbClr val="41C5FF"/>
              </a:solidFill>
              <a:latin typeface="SF_HailSnow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 dirty="0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21200" y="1066800"/>
            <a:ext cx="2641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 smtClean="0">
                <a:solidFill>
                  <a:srgbClr val="FFFFFF"/>
                </a:solidFill>
                <a:ea typeface="SF_HailSnow"/>
              </a:rPr>
              <a:t>팀원 소개</a:t>
            </a:r>
            <a:endParaRPr lang="ko-KR" sz="48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70100" y="2959100"/>
            <a:ext cx="30861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김</a:t>
            </a:r>
            <a:r>
              <a:rPr lang="en-US" sz="34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현</a:t>
            </a:r>
            <a:r>
              <a:rPr lang="en-US" sz="34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81700" y="2959100"/>
            <a:ext cx="32131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김</a:t>
            </a:r>
            <a:r>
              <a:rPr lang="en-US" sz="34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주</a:t>
            </a:r>
            <a:r>
              <a:rPr lang="en-US" sz="34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56800" y="2959100"/>
            <a:ext cx="32258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이</a:t>
            </a:r>
            <a:r>
              <a:rPr lang="en-US" sz="34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경</a:t>
            </a:r>
            <a:r>
              <a:rPr lang="en-US" sz="34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44600" y="2908300"/>
            <a:ext cx="3263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최</a:t>
            </a:r>
            <a:r>
              <a:rPr lang="en-US" sz="34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상</a:t>
            </a:r>
            <a:r>
              <a:rPr lang="en-US" sz="34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기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25700" y="4394200"/>
            <a:ext cx="289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800" b="0" i="0" u="none" strike="noStrike" spc="-100">
                <a:solidFill>
                  <a:srgbClr val="FFFFFF"/>
                </a:solidFill>
                <a:ea typeface="SF_HailSnow"/>
              </a:rPr>
              <a:t>프론트엔드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25700" y="4927600"/>
            <a:ext cx="2527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상세페이지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게이지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300" y="5962650"/>
            <a:ext cx="241300" cy="2413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438400" y="5788932"/>
            <a:ext cx="289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800" b="0" i="0" u="none" strike="noStrike" spc="-100" dirty="0" err="1">
                <a:solidFill>
                  <a:srgbClr val="FFFFFF"/>
                </a:solidFill>
                <a:ea typeface="SF_HailSnow"/>
              </a:rPr>
              <a:t>백엔드</a:t>
            </a:r>
            <a:endParaRPr lang="ko-KR" sz="28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409371" y="6408964"/>
            <a:ext cx="245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200" b="0" i="0" u="none" strike="noStrike" spc="-100" dirty="0" smtClean="0">
                <a:solidFill>
                  <a:srgbClr val="FFFFFF"/>
                </a:solidFill>
                <a:ea typeface="SF_HailSnow"/>
              </a:rPr>
              <a:t>상세페이지</a:t>
            </a:r>
            <a:endParaRPr lang="en-US" altLang="ko-KR" sz="2200" b="0" i="0" u="none" strike="noStrike" spc="-100" dirty="0" smtClean="0">
              <a:solidFill>
                <a:srgbClr val="FFFFFF"/>
              </a:solidFill>
              <a:ea typeface="SF_HailSnow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2200" spc="-100" dirty="0" smtClean="0">
                <a:solidFill>
                  <a:srgbClr val="FFFFFF"/>
                </a:solidFill>
                <a:ea typeface="SF_HailSnow"/>
              </a:rPr>
              <a:t>공통 설정 파일</a:t>
            </a:r>
            <a:endParaRPr lang="ko-KR" sz="22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5753100" y="4114800"/>
            <a:ext cx="3670300" cy="538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3100" y="4102100"/>
            <a:ext cx="3695700" cy="5384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5200" y="4597400"/>
            <a:ext cx="241300" cy="241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7900" y="6248400"/>
            <a:ext cx="241300" cy="2413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6413500" y="4381500"/>
            <a:ext cx="2108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800" b="0" i="0" u="none" strike="noStrike" spc="-100">
                <a:solidFill>
                  <a:srgbClr val="FFFFFF"/>
                </a:solidFill>
                <a:ea typeface="SF_HailSnow"/>
              </a:rPr>
              <a:t>프론트엔드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464300" y="4991100"/>
            <a:ext cx="22860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 spc="-100" dirty="0" smtClean="0">
                <a:solidFill>
                  <a:srgbClr val="FFFFFF"/>
                </a:solidFill>
                <a:ea typeface="SF_HailSnow"/>
              </a:rPr>
              <a:t>메인</a:t>
            </a:r>
            <a:r>
              <a:rPr lang="en-US" altLang="ko-KR" sz="2200" b="0" i="0" u="none" strike="noStrike" spc="-100" dirty="0" smtClean="0">
                <a:solidFill>
                  <a:srgbClr val="FFFFFF"/>
                </a:solidFill>
                <a:ea typeface="SF_HailSnow"/>
              </a:rPr>
              <a:t> </a:t>
            </a:r>
            <a:r>
              <a:rPr lang="ko-KR" sz="2200" b="0" i="0" u="none" strike="noStrike" spc="-100" dirty="0" smtClean="0">
                <a:solidFill>
                  <a:srgbClr val="FFFFFF"/>
                </a:solidFill>
                <a:ea typeface="SF_HailSnow"/>
              </a:rPr>
              <a:t>페이지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-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달력</a:t>
            </a:r>
          </a:p>
          <a:p>
            <a:pPr lvl="0" algn="l">
              <a:lnSpc>
                <a:spcPct val="141100"/>
              </a:lnSpc>
            </a:pP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공통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디자인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13500" y="6146800"/>
            <a:ext cx="2120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800" b="0" i="0" u="none" strike="noStrike" spc="-100" dirty="0" err="1">
                <a:solidFill>
                  <a:srgbClr val="FFFFFF"/>
                </a:solidFill>
                <a:ea typeface="SF_HailSnow"/>
              </a:rPr>
              <a:t>백엔드</a:t>
            </a:r>
            <a:endParaRPr lang="ko-KR" sz="28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6388100" y="6642100"/>
            <a:ext cx="2451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메인페이지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 -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달력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5200" y="7429500"/>
            <a:ext cx="241300" cy="2413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6413500" y="7327900"/>
            <a:ext cx="289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800" b="0" i="0" u="none" strike="noStrike" spc="-100">
                <a:solidFill>
                  <a:srgbClr val="FFFFFF"/>
                </a:solidFill>
                <a:ea typeface="SF_HailSnow"/>
              </a:rPr>
              <a:t>문서작업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413500" y="7931150"/>
            <a:ext cx="24511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요구사항명세서</a:t>
            </a:r>
          </a:p>
          <a:p>
            <a:pPr lvl="0" algn="l">
              <a:lnSpc>
                <a:spcPct val="141100"/>
              </a:lnSpc>
            </a:pP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프로그램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기획서</a:t>
            </a:r>
          </a:p>
          <a:p>
            <a:pPr lvl="0" algn="l">
              <a:lnSpc>
                <a:spcPct val="141100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PPT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작성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9779000" y="4089400"/>
            <a:ext cx="3670300" cy="53848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17100" y="4076700"/>
            <a:ext cx="3670300" cy="5435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8400" y="4521200"/>
            <a:ext cx="241300" cy="2413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3800" y="6629400"/>
            <a:ext cx="241300" cy="2413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8400" y="7810500"/>
            <a:ext cx="241300" cy="2413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0452100" y="4356100"/>
            <a:ext cx="2108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800" b="0" i="0" u="none" strike="noStrike" spc="-100">
                <a:solidFill>
                  <a:srgbClr val="FFFFFF"/>
                </a:solidFill>
                <a:ea typeface="SF_HailSnow"/>
              </a:rPr>
              <a:t>프론트엔드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502900" y="4876800"/>
            <a:ext cx="2819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인덱스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작성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수정페이지</a:t>
            </a:r>
          </a:p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공통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디자인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 1</a:t>
            </a:r>
          </a:p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리스트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박스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영역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414000" y="6438900"/>
            <a:ext cx="2120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800" b="0" i="0" u="none" strike="noStrike" spc="-100" dirty="0" err="1">
                <a:solidFill>
                  <a:srgbClr val="FFFFFF"/>
                </a:solidFill>
                <a:ea typeface="SF_HailSnow"/>
              </a:rPr>
              <a:t>백엔드</a:t>
            </a:r>
            <a:endParaRPr lang="ko-KR" sz="28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0439400" y="7023100"/>
            <a:ext cx="2768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인덱스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작성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수정페이지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375900" y="7670800"/>
            <a:ext cx="289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800" b="0" i="0" u="none" strike="noStrike" spc="-100">
                <a:solidFill>
                  <a:srgbClr val="FFFFFF"/>
                </a:solidFill>
                <a:ea typeface="SF_HailSnow"/>
              </a:rPr>
              <a:t>문서작업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464800" y="8216900"/>
            <a:ext cx="2451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PPT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작성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3728700" y="4076700"/>
            <a:ext cx="3670300" cy="53848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54100" y="4064000"/>
            <a:ext cx="3670300" cy="5410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44600" y="4457700"/>
            <a:ext cx="241300" cy="2413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44600" y="6248400"/>
            <a:ext cx="241300" cy="2413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14389100" y="4343400"/>
            <a:ext cx="2108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800" b="0" i="0" u="none" strike="noStrike" spc="-100">
                <a:solidFill>
                  <a:srgbClr val="FFFFFF"/>
                </a:solidFill>
                <a:ea typeface="SF_HailSnow"/>
              </a:rPr>
              <a:t>프론트엔드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4439900" y="4953000"/>
            <a:ext cx="26416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팝업페이지</a:t>
            </a:r>
          </a:p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삭제페이지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414500" y="6108700"/>
            <a:ext cx="2120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800" b="0" i="0" u="none" strike="noStrike" spc="-100" dirty="0" err="1">
                <a:solidFill>
                  <a:srgbClr val="FFFFFF"/>
                </a:solidFill>
                <a:ea typeface="SF_HailSnow"/>
              </a:rPr>
              <a:t>백엔드</a:t>
            </a:r>
            <a:endParaRPr lang="ko-KR" sz="28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4452600" y="6642100"/>
            <a:ext cx="27686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DB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생성</a:t>
            </a:r>
          </a:p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리스트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박스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영역</a:t>
            </a:r>
          </a:p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팝업</a:t>
            </a:r>
            <a:r>
              <a:rPr lang="en-US" sz="2200" b="0" i="0" u="none" strike="noStrike" spc="-10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2200" b="0" i="0" u="none" strike="noStrike" spc="-100">
                <a:solidFill>
                  <a:srgbClr val="FFFFFF"/>
                </a:solidFill>
                <a:ea typeface="SF_HailSnow"/>
              </a:rPr>
              <a:t>삭제페이지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pic>
        <p:nvPicPr>
          <p:cNvPr id="66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300" y="7697107"/>
            <a:ext cx="241300" cy="241300"/>
          </a:xfrm>
          <a:prstGeom prst="rect">
            <a:avLst/>
          </a:prstGeom>
        </p:spPr>
      </p:pic>
      <p:sp>
        <p:nvSpPr>
          <p:cNvPr id="67" name="TextBox 33"/>
          <p:cNvSpPr txBox="1"/>
          <p:nvPr/>
        </p:nvSpPr>
        <p:spPr>
          <a:xfrm>
            <a:off x="2339521" y="7575550"/>
            <a:ext cx="289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800" b="0" i="0" u="none" strike="noStrike" spc="-100" dirty="0" smtClean="0">
                <a:solidFill>
                  <a:srgbClr val="FFFFFF"/>
                </a:solidFill>
                <a:ea typeface="SF_HailSnow"/>
              </a:rPr>
              <a:t>팀장</a:t>
            </a:r>
            <a:endParaRPr lang="ko-KR" sz="28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68" name="TextBox 34"/>
          <p:cNvSpPr txBox="1"/>
          <p:nvPr/>
        </p:nvSpPr>
        <p:spPr>
          <a:xfrm>
            <a:off x="2339521" y="8072664"/>
            <a:ext cx="2451100" cy="6331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200" b="0" i="0" u="none" strike="noStrike" spc="-100" dirty="0" err="1" smtClean="0">
                <a:solidFill>
                  <a:srgbClr val="FFFFFF"/>
                </a:solidFill>
                <a:ea typeface="SF_HailSnow"/>
              </a:rPr>
              <a:t>간트</a:t>
            </a:r>
            <a:r>
              <a:rPr lang="ko-KR" altLang="en-US" sz="2200" b="0" i="0" u="none" strike="noStrike" spc="-100" smtClean="0">
                <a:solidFill>
                  <a:srgbClr val="FFFFFF"/>
                </a:solidFill>
                <a:ea typeface="SF_HailSnow"/>
              </a:rPr>
              <a:t> 차트</a:t>
            </a:r>
            <a:endParaRPr lang="ko-KR" sz="22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</p:spTree>
    <p:extLst>
      <p:ext uri="{BB962C8B-B14F-4D97-AF65-F5344CB8AC3E}">
        <p14:creationId xmlns:p14="http://schemas.microsoft.com/office/powerpoint/2010/main" val="296538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21200" y="1016000"/>
            <a:ext cx="3937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상세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grpSp>
        <p:nvGrpSpPr>
          <p:cNvPr id="37" name="group"/>
          <p:cNvGrpSpPr/>
          <p:nvPr/>
        </p:nvGrpSpPr>
        <p:grpSpPr>
          <a:xfrm>
            <a:off x="3876676" y="3231833"/>
            <a:ext cx="10535603" cy="5322570"/>
            <a:chOff x="2584450" y="2154555"/>
            <a:chExt cx="7023735" cy="3548380"/>
          </a:xfrm>
        </p:grpSpPr>
        <p:pic>
          <p:nvPicPr>
            <p:cNvPr id="38" name="Pic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584688" y="2155113"/>
              <a:ext cx="7023637" cy="3548400"/>
            </a:xfrm>
            <a:prstGeom prst="rect">
              <a:avLst/>
            </a:prstGeom>
          </p:spPr>
        </p:pic>
        <p:pic>
          <p:nvPicPr>
            <p:cNvPr id="39" name="Pic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584698" y="2155036"/>
              <a:ext cx="7023555" cy="3548358"/>
            </a:xfrm>
            <a:prstGeom prst="rect">
              <a:avLst/>
            </a:prstGeom>
          </p:spPr>
        </p:pic>
      </p:grpSp>
      <p:grpSp>
        <p:nvGrpSpPr>
          <p:cNvPr id="40" name="group"/>
          <p:cNvGrpSpPr/>
          <p:nvPr/>
        </p:nvGrpSpPr>
        <p:grpSpPr>
          <a:xfrm>
            <a:off x="10602752" y="2082722"/>
            <a:ext cx="7342350" cy="2218041"/>
            <a:chOff x="7068501" y="1388481"/>
            <a:chExt cx="4894900" cy="1478694"/>
          </a:xfrm>
        </p:grpSpPr>
        <p:pic>
          <p:nvPicPr>
            <p:cNvPr id="41" name="Picture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6647299" y="2377868"/>
              <a:ext cx="910508" cy="68105"/>
            </a:xfrm>
            <a:prstGeom prst="rect">
              <a:avLst/>
            </a:prstGeom>
          </p:spPr>
        </p:pic>
        <p:pic>
          <p:nvPicPr>
            <p:cNvPr id="42" name="Pic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6200000">
              <a:off x="8498915" y="521013"/>
              <a:ext cx="76211" cy="2899887"/>
            </a:xfrm>
            <a:prstGeom prst="rect">
              <a:avLst/>
            </a:prstGeom>
          </p:spPr>
        </p:pic>
        <p:grpSp>
          <p:nvGrpSpPr>
            <p:cNvPr id="43" name="group"/>
            <p:cNvGrpSpPr/>
            <p:nvPr/>
          </p:nvGrpSpPr>
          <p:grpSpPr>
            <a:xfrm>
              <a:off x="9753022" y="1388481"/>
              <a:ext cx="2210378" cy="1291825"/>
              <a:chOff x="9753022" y="1360248"/>
              <a:chExt cx="2210378" cy="1501357"/>
            </a:xfrm>
          </p:grpSpPr>
          <p:grpSp>
            <p:nvGrpSpPr>
              <p:cNvPr id="44" name="group"/>
              <p:cNvGrpSpPr/>
              <p:nvPr/>
            </p:nvGrpSpPr>
            <p:grpSpPr>
              <a:xfrm>
                <a:off x="9753022" y="1667536"/>
                <a:ext cx="2209743" cy="1083272"/>
                <a:chOff x="3476440" y="5107801"/>
                <a:chExt cx="3353260" cy="1650086"/>
              </a:xfrm>
            </p:grpSpPr>
            <p:pic>
              <p:nvPicPr>
                <p:cNvPr id="46" name="Picture 21"/>
                <p:cNvPicPr>
                  <a:picLocks noChangeAspect="1"/>
                </p:cNvPicPr>
                <p:nvPr/>
              </p:nvPicPr>
              <p:blipFill rotWithShape="1">
                <a:blip r:embed="rId12">
                  <a:alphaModFix amt="10000"/>
                </a:blip>
                <a:stretch>
                  <a:fillRect/>
                </a:stretch>
              </p:blipFill>
              <p:spPr>
                <a:xfrm>
                  <a:off x="3476440" y="5107801"/>
                  <a:ext cx="3352800" cy="1650086"/>
                </a:xfrm>
                <a:prstGeom prst="rect">
                  <a:avLst/>
                </a:prstGeom>
              </p:spPr>
            </p:pic>
            <p:pic>
              <p:nvPicPr>
                <p:cNvPr id="47" name="Picture 22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3476900" y="5108176"/>
                  <a:ext cx="3352800" cy="1649711"/>
                </a:xfrm>
                <a:prstGeom prst="rect">
                  <a:avLst/>
                </a:prstGeom>
              </p:spPr>
            </p:pic>
          </p:grpSp>
          <p:sp>
            <p:nvSpPr>
              <p:cNvPr id="45" name="TextBox 23"/>
              <p:cNvSpPr txBox="1"/>
              <p:nvPr/>
            </p:nvSpPr>
            <p:spPr>
              <a:xfrm>
                <a:off x="9753058" y="1360248"/>
                <a:ext cx="2210342" cy="1501357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endParaRPr lang="en-US" altLang="ko-KR" sz="3450" dirty="0">
                  <a:solidFill>
                    <a:srgbClr val="FFFFFF"/>
                  </a:solidFill>
                  <a:ea typeface="SF_HailSnow"/>
                </a:endParaRPr>
              </a:p>
              <a:p>
                <a:pPr lvl="0" algn="ctr">
                  <a:lnSpc>
                    <a:spcPct val="120000"/>
                  </a:lnSpc>
                </a:pPr>
                <a:r>
                  <a:rPr lang="ko-KR" altLang="en-US" sz="3000" dirty="0">
                    <a:solidFill>
                      <a:srgbClr val="FFFFFF"/>
                    </a:solidFill>
                    <a:ea typeface="SF_HailSnow"/>
                  </a:rPr>
                  <a:t>선택</a:t>
                </a:r>
                <a:r>
                  <a:rPr lang="en-US" altLang="ko-KR" sz="3000" dirty="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 dirty="0">
                    <a:solidFill>
                      <a:srgbClr val="FFFFFF"/>
                    </a:solidFill>
                    <a:ea typeface="SF_HailSnow"/>
                  </a:rPr>
                  <a:t>시</a:t>
                </a:r>
                <a:r>
                  <a:rPr lang="en-US" altLang="ko-KR" sz="3000" dirty="0">
                    <a:solidFill>
                      <a:srgbClr val="FFFFFF"/>
                    </a:solidFill>
                    <a:ea typeface="SF_HailSnow"/>
                  </a:rPr>
                  <a:t> </a:t>
                </a:r>
              </a:p>
              <a:p>
                <a:pPr lvl="0" algn="ctr">
                  <a:lnSpc>
                    <a:spcPct val="120000"/>
                  </a:lnSpc>
                </a:pPr>
                <a:r>
                  <a:rPr lang="ko-KR" altLang="en-US" sz="3000" dirty="0">
                    <a:solidFill>
                      <a:srgbClr val="FFFFFF"/>
                    </a:solidFill>
                    <a:ea typeface="SF_HailSnow"/>
                  </a:rPr>
                  <a:t>세부사항</a:t>
                </a:r>
                <a:r>
                  <a:rPr lang="en-US" altLang="ko-KR" sz="3000" dirty="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 dirty="0">
                    <a:solidFill>
                      <a:srgbClr val="FFFFFF"/>
                    </a:solidFill>
                    <a:ea typeface="SF_HailSnow"/>
                  </a:rPr>
                  <a:t>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57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21200" y="1016000"/>
            <a:ext cx="3937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상세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grpSp>
        <p:nvGrpSpPr>
          <p:cNvPr id="14" name="group"/>
          <p:cNvGrpSpPr/>
          <p:nvPr/>
        </p:nvGrpSpPr>
        <p:grpSpPr>
          <a:xfrm>
            <a:off x="3876675" y="3231833"/>
            <a:ext cx="10536555" cy="5322570"/>
            <a:chOff x="2584450" y="2154555"/>
            <a:chExt cx="7024370" cy="3548380"/>
          </a:xfrm>
        </p:grpSpPr>
        <p:pic>
          <p:nvPicPr>
            <p:cNvPr id="15" name="Pic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584688" y="2155113"/>
              <a:ext cx="7023637" cy="3548400"/>
            </a:xfrm>
            <a:prstGeom prst="rect">
              <a:avLst/>
            </a:prstGeom>
          </p:spPr>
        </p:pic>
        <p:pic>
          <p:nvPicPr>
            <p:cNvPr id="16" name="Pic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584972" y="2154837"/>
              <a:ext cx="7024172" cy="3548670"/>
            </a:xfrm>
            <a:prstGeom prst="rect">
              <a:avLst/>
            </a:prstGeom>
          </p:spPr>
        </p:pic>
      </p:grpSp>
      <p:grpSp>
        <p:nvGrpSpPr>
          <p:cNvPr id="17" name="group"/>
          <p:cNvGrpSpPr/>
          <p:nvPr/>
        </p:nvGrpSpPr>
        <p:grpSpPr>
          <a:xfrm>
            <a:off x="688658" y="5696903"/>
            <a:ext cx="6252210" cy="1566863"/>
            <a:chOff x="459105" y="3797935"/>
            <a:chExt cx="4168140" cy="1044575"/>
          </a:xfrm>
        </p:grpSpPr>
        <p:pic>
          <p:nvPicPr>
            <p:cNvPr id="18" name="Picture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238375" y="4289819"/>
              <a:ext cx="2388890" cy="60501"/>
            </a:xfrm>
            <a:prstGeom prst="rect">
              <a:avLst/>
            </a:prstGeom>
          </p:spPr>
        </p:pic>
        <p:grpSp>
          <p:nvGrpSpPr>
            <p:cNvPr id="20" name="group"/>
            <p:cNvGrpSpPr/>
            <p:nvPr/>
          </p:nvGrpSpPr>
          <p:grpSpPr>
            <a:xfrm>
              <a:off x="459105" y="3797935"/>
              <a:ext cx="1779270" cy="1044575"/>
              <a:chOff x="459105" y="3797935"/>
              <a:chExt cx="1779270" cy="1044575"/>
            </a:xfrm>
          </p:grpSpPr>
          <p:grpSp>
            <p:nvGrpSpPr>
              <p:cNvPr id="21" name="group"/>
              <p:cNvGrpSpPr/>
              <p:nvPr/>
            </p:nvGrpSpPr>
            <p:grpSpPr>
              <a:xfrm>
                <a:off x="459162" y="3797993"/>
                <a:ext cx="1779631" cy="1044915"/>
                <a:chOff x="3476440" y="5107801"/>
                <a:chExt cx="3353260" cy="1968876"/>
              </a:xfrm>
            </p:grpSpPr>
            <p:pic>
              <p:nvPicPr>
                <p:cNvPr id="23" name="Picture 21"/>
                <p:cNvPicPr>
                  <a:picLocks noChangeAspect="1"/>
                </p:cNvPicPr>
                <p:nvPr/>
              </p:nvPicPr>
              <p:blipFill rotWithShape="1">
                <a:blip r:embed="rId11">
                  <a:alphaModFix amt="10000"/>
                </a:blip>
                <a:stretch>
                  <a:fillRect/>
                </a:stretch>
              </p:blipFill>
              <p:spPr>
                <a:xfrm>
                  <a:off x="3476440" y="5107801"/>
                  <a:ext cx="3352800" cy="1968500"/>
                </a:xfrm>
                <a:prstGeom prst="rect">
                  <a:avLst/>
                </a:prstGeom>
              </p:spPr>
            </p:pic>
            <p:pic>
              <p:nvPicPr>
                <p:cNvPr id="24" name="Picture 2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3476900" y="5108177"/>
                  <a:ext cx="3352800" cy="1968500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3"/>
              <p:cNvSpPr txBox="1"/>
              <p:nvPr/>
            </p:nvSpPr>
            <p:spPr>
              <a:xfrm>
                <a:off x="459198" y="3898471"/>
                <a:ext cx="1757695" cy="944457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완료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일정들</a:t>
                </a:r>
                <a:endParaRPr lang="en-US" altLang="ko-KR" sz="3000">
                  <a:solidFill>
                    <a:srgbClr val="FFFFFF"/>
                  </a:solidFill>
                  <a:ea typeface="SF_HailSnow"/>
                </a:endParaRPr>
              </a:p>
              <a:p>
                <a:pPr lvl="0" algn="ctr">
                  <a:lnSpc>
                    <a:spcPct val="99600"/>
                  </a:lnSpc>
                </a:pP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칼로리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합계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계산</a:t>
                </a:r>
              </a:p>
            </p:txBody>
          </p:sp>
        </p:grpSp>
      </p:grpSp>
      <p:grpSp>
        <p:nvGrpSpPr>
          <p:cNvPr id="25" name="group"/>
          <p:cNvGrpSpPr/>
          <p:nvPr/>
        </p:nvGrpSpPr>
        <p:grpSpPr>
          <a:xfrm>
            <a:off x="14058900" y="5251133"/>
            <a:ext cx="3886200" cy="1435418"/>
            <a:chOff x="9372600" y="3500755"/>
            <a:chExt cx="2590800" cy="956945"/>
          </a:xfrm>
        </p:grpSpPr>
        <p:pic>
          <p:nvPicPr>
            <p:cNvPr id="26" name="Picture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10800000">
              <a:off x="9372755" y="3949798"/>
              <a:ext cx="571344" cy="57151"/>
            </a:xfrm>
            <a:prstGeom prst="rect">
              <a:avLst/>
            </a:prstGeom>
          </p:spPr>
        </p:pic>
        <p:grpSp>
          <p:nvGrpSpPr>
            <p:cNvPr id="27" name="group"/>
            <p:cNvGrpSpPr/>
            <p:nvPr/>
          </p:nvGrpSpPr>
          <p:grpSpPr>
            <a:xfrm>
              <a:off x="9944100" y="3500755"/>
              <a:ext cx="2019300" cy="956945"/>
              <a:chOff x="9944100" y="3500755"/>
              <a:chExt cx="2019300" cy="956945"/>
            </a:xfrm>
          </p:grpSpPr>
          <p:grpSp>
            <p:nvGrpSpPr>
              <p:cNvPr id="28" name="group"/>
              <p:cNvGrpSpPr/>
              <p:nvPr/>
            </p:nvGrpSpPr>
            <p:grpSpPr>
              <a:xfrm>
                <a:off x="9944157" y="3500813"/>
                <a:ext cx="2019243" cy="957405"/>
                <a:chOff x="3476440" y="5107801"/>
                <a:chExt cx="3353260" cy="1968876"/>
              </a:xfrm>
            </p:grpSpPr>
            <p:pic>
              <p:nvPicPr>
                <p:cNvPr id="30" name="Picture 21"/>
                <p:cNvPicPr>
                  <a:picLocks noChangeAspect="1"/>
                </p:cNvPicPr>
                <p:nvPr/>
              </p:nvPicPr>
              <p:blipFill rotWithShape="1">
                <a:blip r:embed="rId11">
                  <a:alphaModFix amt="10000"/>
                </a:blip>
                <a:stretch>
                  <a:fillRect/>
                </a:stretch>
              </p:blipFill>
              <p:spPr>
                <a:xfrm>
                  <a:off x="3476440" y="5107801"/>
                  <a:ext cx="3352800" cy="1968500"/>
                </a:xfrm>
                <a:prstGeom prst="rect">
                  <a:avLst/>
                </a:prstGeom>
              </p:spPr>
            </p:pic>
            <p:pic>
              <p:nvPicPr>
                <p:cNvPr id="31" name="Picture 2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3476900" y="5108177"/>
                  <a:ext cx="3352800" cy="1968500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3"/>
              <p:cNvSpPr txBox="1"/>
              <p:nvPr/>
            </p:nvSpPr>
            <p:spPr>
              <a:xfrm>
                <a:off x="9976486" y="3696199"/>
                <a:ext cx="1986914" cy="762015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3000" dirty="0">
                    <a:solidFill>
                      <a:srgbClr val="FFFFFF"/>
                    </a:solidFill>
                    <a:ea typeface="SF_HailSnow"/>
                  </a:rPr>
                  <a:t>계산된</a:t>
                </a:r>
                <a:r>
                  <a:rPr lang="en-US" altLang="ko-KR" sz="3000" dirty="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 dirty="0">
                    <a:solidFill>
                      <a:srgbClr val="FFFFFF"/>
                    </a:solidFill>
                    <a:ea typeface="SF_HailSnow"/>
                  </a:rPr>
                  <a:t>칼로리</a:t>
                </a:r>
                <a:r>
                  <a:rPr lang="en-US" altLang="ko-KR" sz="3000" dirty="0">
                    <a:solidFill>
                      <a:srgbClr val="FFFFFF"/>
                    </a:solidFill>
                    <a:ea typeface="SF_HailSnow"/>
                  </a:rPr>
                  <a:t> </a:t>
                </a:r>
              </a:p>
              <a:p>
                <a:pPr lvl="0" algn="ctr">
                  <a:lnSpc>
                    <a:spcPct val="99600"/>
                  </a:lnSpc>
                </a:pPr>
                <a:r>
                  <a:rPr lang="ko-KR" altLang="en-US" sz="3000" dirty="0">
                    <a:solidFill>
                      <a:srgbClr val="FFFFFF"/>
                    </a:solidFill>
                    <a:ea typeface="SF_HailSnow"/>
                  </a:rPr>
                  <a:t>와</a:t>
                </a:r>
                <a:r>
                  <a:rPr lang="en-US" altLang="ko-KR" sz="3000" dirty="0">
                    <a:solidFill>
                      <a:srgbClr val="FFFFFF"/>
                    </a:solidFill>
                    <a:ea typeface="SF_HailSnow"/>
                  </a:rPr>
                  <a:t> %</a:t>
                </a:r>
                <a:r>
                  <a:rPr lang="ko-KR" altLang="en-US" sz="3000" dirty="0">
                    <a:solidFill>
                      <a:srgbClr val="FFFFFF"/>
                    </a:solidFill>
                    <a:ea typeface="SF_HailSnow"/>
                  </a:rPr>
                  <a:t>를</a:t>
                </a:r>
                <a:r>
                  <a:rPr lang="en-US" altLang="ko-KR" sz="3000" dirty="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 dirty="0">
                    <a:solidFill>
                      <a:srgbClr val="FFFFFF"/>
                    </a:solidFill>
                    <a:ea typeface="SF_HailSnow"/>
                  </a:rPr>
                  <a:t>반영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995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21200" y="1016000"/>
            <a:ext cx="3937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상세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grpSp>
        <p:nvGrpSpPr>
          <p:cNvPr id="23" name="group"/>
          <p:cNvGrpSpPr/>
          <p:nvPr/>
        </p:nvGrpSpPr>
        <p:grpSpPr>
          <a:xfrm>
            <a:off x="3876676" y="3231833"/>
            <a:ext cx="10535603" cy="5322570"/>
            <a:chOff x="2584450" y="2154555"/>
            <a:chExt cx="7023735" cy="3548380"/>
          </a:xfrm>
        </p:grpSpPr>
        <p:pic>
          <p:nvPicPr>
            <p:cNvPr id="24" name="Pic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584688" y="2155113"/>
              <a:ext cx="7023637" cy="3548400"/>
            </a:xfrm>
            <a:prstGeom prst="rect">
              <a:avLst/>
            </a:prstGeom>
          </p:spPr>
        </p:pic>
        <p:pic>
          <p:nvPicPr>
            <p:cNvPr id="25" name="Pic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584905" y="2155107"/>
              <a:ext cx="7022893" cy="3548025"/>
            </a:xfrm>
            <a:prstGeom prst="rect">
              <a:avLst/>
            </a:prstGeom>
          </p:spPr>
        </p:pic>
      </p:grpSp>
      <p:grpSp>
        <p:nvGrpSpPr>
          <p:cNvPr id="26" name="group"/>
          <p:cNvGrpSpPr/>
          <p:nvPr/>
        </p:nvGrpSpPr>
        <p:grpSpPr>
          <a:xfrm>
            <a:off x="14058900" y="3507106"/>
            <a:ext cx="3886200" cy="1435418"/>
            <a:chOff x="9372600" y="2338070"/>
            <a:chExt cx="2590800" cy="956945"/>
          </a:xfrm>
        </p:grpSpPr>
        <p:pic>
          <p:nvPicPr>
            <p:cNvPr id="27" name="Picture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10800000">
              <a:off x="9372755" y="2787724"/>
              <a:ext cx="571344" cy="57151"/>
            </a:xfrm>
            <a:prstGeom prst="rect">
              <a:avLst/>
            </a:prstGeom>
          </p:spPr>
        </p:pic>
        <p:grpSp>
          <p:nvGrpSpPr>
            <p:cNvPr id="28" name="group"/>
            <p:cNvGrpSpPr/>
            <p:nvPr/>
          </p:nvGrpSpPr>
          <p:grpSpPr>
            <a:xfrm>
              <a:off x="9944100" y="2338681"/>
              <a:ext cx="2019300" cy="956945"/>
              <a:chOff x="9944100" y="3500755"/>
              <a:chExt cx="2019300" cy="956945"/>
            </a:xfrm>
          </p:grpSpPr>
          <p:grpSp>
            <p:nvGrpSpPr>
              <p:cNvPr id="29" name="group"/>
              <p:cNvGrpSpPr/>
              <p:nvPr/>
            </p:nvGrpSpPr>
            <p:grpSpPr>
              <a:xfrm>
                <a:off x="9944157" y="3500813"/>
                <a:ext cx="2019243" cy="957405"/>
                <a:chOff x="3476440" y="5107801"/>
                <a:chExt cx="3353260" cy="1968876"/>
              </a:xfrm>
            </p:grpSpPr>
            <p:pic>
              <p:nvPicPr>
                <p:cNvPr id="31" name="Picture 21"/>
                <p:cNvPicPr>
                  <a:picLocks noChangeAspect="1"/>
                </p:cNvPicPr>
                <p:nvPr/>
              </p:nvPicPr>
              <p:blipFill rotWithShape="1">
                <a:blip r:embed="rId11">
                  <a:alphaModFix amt="10000"/>
                </a:blip>
                <a:stretch>
                  <a:fillRect/>
                </a:stretch>
              </p:blipFill>
              <p:spPr>
                <a:xfrm>
                  <a:off x="3476440" y="5107801"/>
                  <a:ext cx="3352800" cy="1968500"/>
                </a:xfrm>
                <a:prstGeom prst="rect">
                  <a:avLst/>
                </a:prstGeom>
              </p:spPr>
            </p:pic>
            <p:pic>
              <p:nvPicPr>
                <p:cNvPr id="32" name="Picture 2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3476900" y="5108177"/>
                  <a:ext cx="3352800" cy="1968500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3"/>
              <p:cNvSpPr txBox="1"/>
              <p:nvPr/>
            </p:nvSpPr>
            <p:spPr>
              <a:xfrm>
                <a:off x="9976486" y="3696199"/>
                <a:ext cx="1986914" cy="762015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100%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달성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시</a:t>
                </a:r>
                <a:endParaRPr lang="en-US" altLang="ko-KR" sz="3000">
                  <a:solidFill>
                    <a:srgbClr val="FFFFFF"/>
                  </a:solidFill>
                  <a:ea typeface="SF_HailSnow"/>
                </a:endParaRPr>
              </a:p>
              <a:p>
                <a:pPr lvl="0" algn="ctr">
                  <a:lnSpc>
                    <a:spcPct val="99600"/>
                  </a:lnSpc>
                </a:pP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목표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달성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02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21200" y="1016000"/>
            <a:ext cx="3937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상세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  <p:grpSp>
        <p:nvGrpSpPr>
          <p:cNvPr id="14" name="group"/>
          <p:cNvGrpSpPr/>
          <p:nvPr/>
        </p:nvGrpSpPr>
        <p:grpSpPr>
          <a:xfrm>
            <a:off x="3876676" y="3231833"/>
            <a:ext cx="10535603" cy="5322570"/>
            <a:chOff x="2584450" y="2154555"/>
            <a:chExt cx="7023735" cy="3548380"/>
          </a:xfrm>
        </p:grpSpPr>
        <p:pic>
          <p:nvPicPr>
            <p:cNvPr id="15" name="Pic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584688" y="2155113"/>
              <a:ext cx="7023637" cy="3548400"/>
            </a:xfrm>
            <a:prstGeom prst="rect">
              <a:avLst/>
            </a:prstGeom>
          </p:spPr>
        </p:pic>
        <p:pic>
          <p:nvPicPr>
            <p:cNvPr id="16" name="Pic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584450" y="2155162"/>
              <a:ext cx="7023420" cy="3548290"/>
            </a:xfrm>
            <a:prstGeom prst="rect">
              <a:avLst/>
            </a:prstGeom>
          </p:spPr>
        </p:pic>
      </p:grpSp>
      <p:grpSp>
        <p:nvGrpSpPr>
          <p:cNvPr id="17" name="group"/>
          <p:cNvGrpSpPr/>
          <p:nvPr/>
        </p:nvGrpSpPr>
        <p:grpSpPr>
          <a:xfrm>
            <a:off x="14058900" y="3507106"/>
            <a:ext cx="3886200" cy="1435418"/>
            <a:chOff x="9372600" y="2338070"/>
            <a:chExt cx="2590800" cy="956945"/>
          </a:xfrm>
        </p:grpSpPr>
        <p:pic>
          <p:nvPicPr>
            <p:cNvPr id="18" name="Picture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10800000">
              <a:off x="9372755" y="2787724"/>
              <a:ext cx="571344" cy="57151"/>
            </a:xfrm>
            <a:prstGeom prst="rect">
              <a:avLst/>
            </a:prstGeom>
          </p:spPr>
        </p:pic>
        <p:grpSp>
          <p:nvGrpSpPr>
            <p:cNvPr id="20" name="group"/>
            <p:cNvGrpSpPr/>
            <p:nvPr/>
          </p:nvGrpSpPr>
          <p:grpSpPr>
            <a:xfrm>
              <a:off x="9944100" y="2338681"/>
              <a:ext cx="2019300" cy="956945"/>
              <a:chOff x="9944100" y="3500755"/>
              <a:chExt cx="2019300" cy="956945"/>
            </a:xfrm>
          </p:grpSpPr>
          <p:grpSp>
            <p:nvGrpSpPr>
              <p:cNvPr id="21" name="group"/>
              <p:cNvGrpSpPr/>
              <p:nvPr/>
            </p:nvGrpSpPr>
            <p:grpSpPr>
              <a:xfrm>
                <a:off x="9944157" y="3500813"/>
                <a:ext cx="2019243" cy="957405"/>
                <a:chOff x="3476440" y="5107801"/>
                <a:chExt cx="3353260" cy="1968876"/>
              </a:xfrm>
            </p:grpSpPr>
            <p:pic>
              <p:nvPicPr>
                <p:cNvPr id="23" name="Picture 21"/>
                <p:cNvPicPr>
                  <a:picLocks noChangeAspect="1"/>
                </p:cNvPicPr>
                <p:nvPr/>
              </p:nvPicPr>
              <p:blipFill rotWithShape="1">
                <a:blip r:embed="rId11">
                  <a:alphaModFix amt="10000"/>
                </a:blip>
                <a:stretch>
                  <a:fillRect/>
                </a:stretch>
              </p:blipFill>
              <p:spPr>
                <a:xfrm>
                  <a:off x="3476440" y="5107801"/>
                  <a:ext cx="3352800" cy="1968500"/>
                </a:xfrm>
                <a:prstGeom prst="rect">
                  <a:avLst/>
                </a:prstGeom>
              </p:spPr>
            </p:pic>
            <p:pic>
              <p:nvPicPr>
                <p:cNvPr id="24" name="Picture 2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3476900" y="5108177"/>
                  <a:ext cx="3352800" cy="1968500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3"/>
              <p:cNvSpPr txBox="1"/>
              <p:nvPr/>
            </p:nvSpPr>
            <p:spPr>
              <a:xfrm>
                <a:off x="9976486" y="3696199"/>
                <a:ext cx="1986914" cy="762015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100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%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초과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시</a:t>
                </a:r>
                <a:endParaRPr lang="en-US" altLang="ko-KR" sz="3000">
                  <a:solidFill>
                    <a:srgbClr val="FFFFFF"/>
                  </a:solidFill>
                  <a:ea typeface="SF_HailSnow"/>
                </a:endParaRPr>
              </a:p>
              <a:p>
                <a:pPr lvl="0" algn="ctr">
                  <a:lnSpc>
                    <a:spcPct val="99600"/>
                  </a:lnSpc>
                </a:pP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목표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초과</a:t>
                </a:r>
                <a:r>
                  <a:rPr lang="en-US" altLang="ko-KR" sz="3000">
                    <a:solidFill>
                      <a:srgbClr val="FFFFFF"/>
                    </a:solidFill>
                    <a:ea typeface="SF_HailSnow"/>
                  </a:rPr>
                  <a:t> </a:t>
                </a:r>
                <a:r>
                  <a:rPr lang="ko-KR" altLang="en-US" sz="3000">
                    <a:solidFill>
                      <a:srgbClr val="FFFFFF"/>
                    </a:solidFill>
                    <a:ea typeface="SF_HailSnow"/>
                  </a:rPr>
                  <a:t>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140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042400"/>
            <a:ext cx="520700" cy="520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2900" y="3746500"/>
            <a:ext cx="3632200" cy="608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3949700"/>
            <a:ext cx="266700" cy="266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7800" y="10668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41C5FF"/>
                </a:solidFill>
                <a:latin typeface="SF_HailSnow"/>
              </a:rPr>
              <a:t>PART </a:t>
            </a:r>
            <a:r>
              <a:rPr lang="en-US" sz="4800" b="0" i="0" u="none" strike="noStrike" spc="-100" dirty="0" smtClean="0">
                <a:solidFill>
                  <a:srgbClr val="41C5FF"/>
                </a:solidFill>
                <a:latin typeface="SF_HailSnow"/>
              </a:rPr>
              <a:t>3</a:t>
            </a:r>
            <a:endParaRPr lang="en-US" sz="4800" b="0" i="0" u="none" strike="noStrike" spc="-100" dirty="0">
              <a:solidFill>
                <a:srgbClr val="41C5FF"/>
              </a:solidFill>
              <a:latin typeface="SF_HailSnow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 dirty="0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21200" y="1066800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자체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평가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52700" y="3835400"/>
            <a:ext cx="189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좋았던</a:t>
            </a:r>
            <a:r>
              <a:rPr lang="en-US" sz="31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점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65400" y="6794500"/>
            <a:ext cx="2159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아쉬웠던</a:t>
            </a:r>
            <a:r>
              <a:rPr lang="en-US" sz="31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78000" y="4445000"/>
            <a:ext cx="31750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이번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프로젝트를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통해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여러가지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몰랐던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기능들과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분담을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통해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얻은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지식이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늘어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좋았습니다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78000" y="7442200"/>
            <a:ext cx="31750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2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주라는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기간이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의외로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짧아서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문서작업과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디버깅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테스팅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등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다듬을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시간이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적었던게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조금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아쉬웠습니다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900" y="3746500"/>
            <a:ext cx="3632200" cy="6083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6200" y="4025900"/>
            <a:ext cx="266700" cy="266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807200" y="3911600"/>
            <a:ext cx="189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좋았던</a:t>
            </a:r>
            <a:r>
              <a:rPr lang="en-US" sz="31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05600" y="7073900"/>
            <a:ext cx="2159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아쉬웠던</a:t>
            </a:r>
            <a:r>
              <a:rPr lang="en-US" sz="31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45200" y="4457700"/>
            <a:ext cx="31750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프로젝트의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흐름과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업무를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경험하는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시간이었습니다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. </a:t>
            </a:r>
          </a:p>
          <a:p>
            <a:pPr lvl="0" algn="ctr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구현하고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싶은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달력을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300" b="0" i="0" u="none" strike="noStrike" spc="-100">
                <a:solidFill>
                  <a:srgbClr val="FFFFFF"/>
                </a:solidFill>
                <a:ea typeface="SF_HailSnow"/>
              </a:rPr>
              <a:t>구현했습니다</a:t>
            </a:r>
            <a:r>
              <a:rPr lang="en-US" sz="2300" b="0" i="0" u="none" strike="noStrike" spc="-10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19800" y="7734300"/>
            <a:ext cx="31750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검색기능을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뺀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것이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조금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아쉽습니다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.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다음에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시간을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잘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조절하여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기능을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ea typeface="SF_HailSnow"/>
              </a:rPr>
              <a:t>구현해보겠습니다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1900" y="3746500"/>
            <a:ext cx="3632200" cy="6083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6100" y="4000500"/>
            <a:ext cx="266700" cy="2667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074400" y="3886200"/>
            <a:ext cx="189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좋았던</a:t>
            </a:r>
            <a:r>
              <a:rPr lang="en-US" sz="31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점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998200" y="7505700"/>
            <a:ext cx="2159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아쉬웠던</a:t>
            </a:r>
            <a:r>
              <a:rPr lang="en-US" sz="31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100" b="0" i="0" u="none" strike="noStrike" spc="-200">
                <a:solidFill>
                  <a:srgbClr val="FFFFFF"/>
                </a:solidFill>
                <a:ea typeface="SF_HailSnow"/>
              </a:rPr>
              <a:t>점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375900" y="4445000"/>
            <a:ext cx="31623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각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하고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싶은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파트가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겹쳐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의견이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부딪혔지만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회의하여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업무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분장을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하고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프로젝트를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진행하며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많은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것을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배워가는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경험을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한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점이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SF_HailSnow"/>
              </a:rPr>
              <a:t>좋았습니다</a:t>
            </a:r>
            <a:r>
              <a:rPr lang="en-US" sz="2100" b="0" i="0" u="none" strike="noStrike" spc="-10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64775" y="8071757"/>
            <a:ext cx="3346450" cy="1276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100" b="0" i="0" u="none" strike="noStrike" spc="-100" dirty="0" smtClean="0">
                <a:solidFill>
                  <a:srgbClr val="FFFFFF"/>
                </a:solidFill>
                <a:ea typeface="SF_HailSnow"/>
              </a:rPr>
              <a:t>검색</a:t>
            </a:r>
            <a:r>
              <a:rPr lang="en-US" altLang="ko-KR" sz="2100" b="0" i="0" u="none" strike="noStrike" spc="-100" dirty="0" smtClean="0">
                <a:solidFill>
                  <a:srgbClr val="FFFFFF"/>
                </a:solidFill>
                <a:ea typeface="SF_HailSnow"/>
              </a:rPr>
              <a:t>, </a:t>
            </a:r>
            <a:r>
              <a:rPr lang="ko-KR" altLang="en-US" sz="2100" b="0" i="0" u="none" strike="noStrike" spc="-100" dirty="0" err="1" smtClean="0">
                <a:solidFill>
                  <a:srgbClr val="FFFFFF"/>
                </a:solidFill>
                <a:ea typeface="SF_HailSnow"/>
              </a:rPr>
              <a:t>토글</a:t>
            </a:r>
            <a:r>
              <a:rPr lang="ko-KR" altLang="en-US" sz="2100" b="0" i="0" u="none" strike="noStrike" spc="-100" dirty="0" smtClean="0">
                <a:solidFill>
                  <a:srgbClr val="FFFFFF"/>
                </a:solidFill>
                <a:ea typeface="SF_HailSnow"/>
              </a:rPr>
              <a:t> 슬라이드 등 아이디어는 많았으나 기능 구현을 하지 못한 점이 아쉬웠습니다</a:t>
            </a:r>
            <a:r>
              <a:rPr lang="en-US" altLang="ko-KR" sz="2100" b="0" i="0" u="none" strike="noStrike" spc="-100" dirty="0" smtClean="0">
                <a:solidFill>
                  <a:srgbClr val="FFFFFF"/>
                </a:solidFill>
                <a:ea typeface="SF_HailSnow"/>
              </a:rPr>
              <a:t>.</a:t>
            </a:r>
            <a:endParaRPr lang="ko-KR" sz="21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0" y="3746500"/>
            <a:ext cx="3632200" cy="6083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49500" y="3949700"/>
            <a:ext cx="266700" cy="2667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5430500" y="3848100"/>
            <a:ext cx="189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FFFFFF"/>
                </a:solidFill>
                <a:ea typeface="SF_HailSnow"/>
              </a:rPr>
              <a:t>좋았던</a:t>
            </a:r>
            <a:r>
              <a:rPr lang="en-US" sz="30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000" b="0" i="0" u="none" strike="noStrike" spc="-200">
                <a:solidFill>
                  <a:srgbClr val="FFFFFF"/>
                </a:solidFill>
                <a:ea typeface="SF_HailSnow"/>
              </a:rPr>
              <a:t>점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303500" y="7518400"/>
            <a:ext cx="2159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FFFFFF"/>
                </a:solidFill>
                <a:ea typeface="SF_HailSnow"/>
              </a:rPr>
              <a:t>아쉬웠던</a:t>
            </a:r>
            <a:r>
              <a:rPr lang="en-US" sz="30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000" b="0" i="0" u="none" strike="noStrike" spc="-200">
                <a:solidFill>
                  <a:srgbClr val="FFFFFF"/>
                </a:solidFill>
                <a:ea typeface="SF_HailSnow"/>
              </a:rPr>
              <a:t>점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516100" y="4432300"/>
            <a:ext cx="3302000" cy="271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이번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프로젝트를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통해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여러가지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몰랐던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기능들과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분담을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통해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얻은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지식이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늘어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좋았습니다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.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팀원들과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합동하여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자기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페이지를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결정한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뒤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다같이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만들어서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작업을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하는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점이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좋았고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서로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다른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생각을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가졌지만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모두가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조금씩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양보하여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맞춰가면서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결과물을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만드는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것이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좋았습니다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490700" y="8115300"/>
            <a:ext cx="3352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많은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의견을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주고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받고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해볼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있었지만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그러지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못한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것이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아쉽고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각자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개인의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기량이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높은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거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같은데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기량을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다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못보여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준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거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같아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SF_HailSnow"/>
              </a:rPr>
              <a:t>아쉽습니다</a:t>
            </a:r>
            <a:r>
              <a:rPr lang="en-US" sz="1800" b="0" i="0" u="none" strike="noStrike" spc="-10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sp>
        <p:nvSpPr>
          <p:cNvPr id="59" name="오각형 58"/>
          <p:cNvSpPr/>
          <p:nvPr/>
        </p:nvSpPr>
        <p:spPr>
          <a:xfrm rot="5400000">
            <a:off x="7038183" y="1407319"/>
            <a:ext cx="1201737" cy="3492500"/>
          </a:xfrm>
          <a:prstGeom prst="homePlate">
            <a:avLst/>
          </a:prstGeom>
          <a:solidFill>
            <a:srgbClr val="41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각형 59"/>
          <p:cNvSpPr/>
          <p:nvPr/>
        </p:nvSpPr>
        <p:spPr>
          <a:xfrm rot="5400000">
            <a:off x="11337132" y="1382713"/>
            <a:ext cx="1201737" cy="3492500"/>
          </a:xfrm>
          <a:prstGeom prst="homePlate">
            <a:avLst/>
          </a:prstGeom>
          <a:solidFill>
            <a:srgbClr val="41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각형 60"/>
          <p:cNvSpPr/>
          <p:nvPr/>
        </p:nvSpPr>
        <p:spPr>
          <a:xfrm rot="5400000">
            <a:off x="15604335" y="1393032"/>
            <a:ext cx="1201737" cy="3492500"/>
          </a:xfrm>
          <a:prstGeom prst="homePlate">
            <a:avLst/>
          </a:prstGeom>
          <a:solidFill>
            <a:srgbClr val="41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1"/>
          <p:cNvSpPr txBox="1"/>
          <p:nvPr/>
        </p:nvSpPr>
        <p:spPr>
          <a:xfrm>
            <a:off x="6663418" y="2667000"/>
            <a:ext cx="1905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700" b="0" i="0" u="none" strike="noStrike" spc="-200" dirty="0">
                <a:solidFill>
                  <a:srgbClr val="FFFFFF"/>
                </a:solidFill>
                <a:ea typeface="SF_HailSnow"/>
              </a:rPr>
              <a:t>김주연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995027" y="2625271"/>
            <a:ext cx="1905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700" b="0" i="0" u="none" strike="noStrike" spc="-200" dirty="0">
                <a:solidFill>
                  <a:srgbClr val="FFFFFF"/>
                </a:solidFill>
                <a:ea typeface="SF_HailSnow"/>
              </a:rPr>
              <a:t>이경진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303500" y="2625271"/>
            <a:ext cx="1905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700" b="0" i="0" u="none" strike="noStrike" spc="-200" dirty="0" err="1">
                <a:solidFill>
                  <a:srgbClr val="FFFFFF"/>
                </a:solidFill>
                <a:ea typeface="SF_HailSnow"/>
              </a:rPr>
              <a:t>최상기</a:t>
            </a:r>
            <a:endParaRPr lang="ko-KR" sz="37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58" name="오각형 57"/>
          <p:cNvSpPr/>
          <p:nvPr/>
        </p:nvSpPr>
        <p:spPr>
          <a:xfrm rot="5400000">
            <a:off x="2758281" y="1407319"/>
            <a:ext cx="1201737" cy="3492500"/>
          </a:xfrm>
          <a:prstGeom prst="homePlate">
            <a:avLst/>
          </a:prstGeom>
          <a:solidFill>
            <a:srgbClr val="41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2387600" y="2749550"/>
            <a:ext cx="1905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700" b="0" i="0" u="none" strike="noStrike" spc="-200" dirty="0">
                <a:solidFill>
                  <a:srgbClr val="FFFFFF"/>
                </a:solidFill>
                <a:ea typeface="SF_HailSnow"/>
              </a:rPr>
              <a:t>김현석</a:t>
            </a:r>
          </a:p>
        </p:txBody>
      </p:sp>
      <p:pic>
        <p:nvPicPr>
          <p:cNvPr id="62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300" y="6934200"/>
            <a:ext cx="254000" cy="254000"/>
          </a:xfrm>
          <a:prstGeom prst="rect">
            <a:avLst/>
          </a:prstGeom>
        </p:spPr>
      </p:pic>
      <p:pic>
        <p:nvPicPr>
          <p:cNvPr id="63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657" y="7264400"/>
            <a:ext cx="254000" cy="254000"/>
          </a:xfrm>
          <a:prstGeom prst="rect">
            <a:avLst/>
          </a:prstGeom>
        </p:spPr>
      </p:pic>
      <p:pic>
        <p:nvPicPr>
          <p:cNvPr id="64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3314" y="7632700"/>
            <a:ext cx="254000" cy="254000"/>
          </a:xfrm>
          <a:prstGeom prst="rect">
            <a:avLst/>
          </a:prstGeom>
        </p:spPr>
      </p:pic>
      <p:pic>
        <p:nvPicPr>
          <p:cNvPr id="65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8850" y="7658100"/>
            <a:ext cx="254000" cy="254000"/>
          </a:xfrm>
          <a:prstGeom prst="rect">
            <a:avLst/>
          </a:prstGeom>
        </p:spPr>
      </p:pic>
      <p:sp>
        <p:nvSpPr>
          <p:cNvPr id="55" name="TextBox 20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</p:spTree>
    <p:extLst>
      <p:ext uri="{BB962C8B-B14F-4D97-AF65-F5344CB8AC3E}">
        <p14:creationId xmlns:p14="http://schemas.microsoft.com/office/powerpoint/2010/main" val="350272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1231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100" y="4356100"/>
            <a:ext cx="1193800" cy="99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5500" y="32258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68100" y="3225800"/>
            <a:ext cx="254000" cy="25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16573500" y="5651500"/>
            <a:ext cx="51308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16573500" y="6388100"/>
            <a:ext cx="51308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>
            <a:alphaModFix amt="15000"/>
          </a:blip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3100" y="3009900"/>
            <a:ext cx="29718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3100" y="3594100"/>
            <a:ext cx="2971800" cy="101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235200" y="2540000"/>
            <a:ext cx="40132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600" spc="-200" dirty="0" smtClean="0">
                <a:solidFill>
                  <a:srgbClr val="FFFFFF"/>
                </a:solidFill>
                <a:ea typeface="SF_HailSnow"/>
              </a:rPr>
              <a:t>2</a:t>
            </a:r>
            <a:r>
              <a:rPr lang="ko-KR" altLang="en-US" sz="8600" spc="-200" dirty="0" smtClean="0">
                <a:solidFill>
                  <a:srgbClr val="FFFFFF"/>
                </a:solidFill>
                <a:ea typeface="SF_HailSnow"/>
              </a:rPr>
              <a:t>조 발표</a:t>
            </a:r>
            <a:endParaRPr lang="ko-KR" sz="86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784600" y="4076700"/>
            <a:ext cx="75565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600" spc="-1000" dirty="0" smtClean="0">
                <a:solidFill>
                  <a:srgbClr val="FFFFFF"/>
                </a:solidFill>
                <a:ea typeface="SF_HailSnow"/>
              </a:rPr>
              <a:t>마 치 </a:t>
            </a:r>
            <a:r>
              <a:rPr lang="ko-KR" altLang="en-US" sz="8600" spc="-1000" dirty="0" err="1" smtClean="0">
                <a:solidFill>
                  <a:srgbClr val="FFFFFF"/>
                </a:solidFill>
                <a:ea typeface="SF_HailSnow"/>
              </a:rPr>
              <a:t>겠</a:t>
            </a:r>
            <a:r>
              <a:rPr lang="ko-KR" altLang="en-US" sz="8600" spc="-1000" dirty="0" smtClean="0">
                <a:solidFill>
                  <a:srgbClr val="FFFFFF"/>
                </a:solidFill>
                <a:ea typeface="SF_HailSnow"/>
              </a:rPr>
              <a:t> 습 </a:t>
            </a:r>
            <a:r>
              <a:rPr lang="ko-KR" altLang="en-US" sz="8600" spc="-1000" dirty="0" err="1" smtClean="0">
                <a:solidFill>
                  <a:srgbClr val="FFFFFF"/>
                </a:solidFill>
                <a:ea typeface="SF_HailSnow"/>
              </a:rPr>
              <a:t>니</a:t>
            </a:r>
            <a:r>
              <a:rPr lang="ko-KR" altLang="en-US" sz="8600" spc="-1000" dirty="0" smtClean="0">
                <a:solidFill>
                  <a:srgbClr val="FFFFFF"/>
                </a:solidFill>
                <a:ea typeface="SF_HailSnow"/>
              </a:rPr>
              <a:t> 다</a:t>
            </a:r>
            <a:endParaRPr lang="ko-KR" sz="8600" b="0" i="0" u="none" strike="noStrike" spc="-10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635500" y="5626100"/>
            <a:ext cx="59182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600" b="0" i="0" u="none" strike="noStrike" spc="-200" dirty="0" smtClean="0">
                <a:solidFill>
                  <a:srgbClr val="FFFFFF"/>
                </a:solidFill>
                <a:ea typeface="SF_HailSnow"/>
              </a:rPr>
              <a:t>감사합니다</a:t>
            </a:r>
            <a:endParaRPr lang="ko-KR" sz="86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404600" y="3886200"/>
            <a:ext cx="6223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0" b="0" i="0" u="none" strike="noStrike" spc="-300">
                <a:solidFill>
                  <a:srgbClr val="DC56A9"/>
                </a:solidFill>
                <a:latin typeface="SF_HailSnow"/>
              </a:rPr>
              <a:t>{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60100" y="5473700"/>
            <a:ext cx="13081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700" b="0" i="0" u="none" strike="noStrike" spc="-400">
                <a:solidFill>
                  <a:srgbClr val="FF630E"/>
                </a:solidFill>
                <a:latin typeface="SF_HailSnow"/>
              </a:rPr>
              <a:t>*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35200" y="5626100"/>
            <a:ext cx="19939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600" b="0" i="0" u="none" strike="noStrike" spc="-200" dirty="0">
                <a:solidFill>
                  <a:srgbClr val="41C5FF"/>
                </a:solidFill>
                <a:latin typeface="SF_HailSnow"/>
              </a:rPr>
              <a:t>[     ]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83000" y="1181100"/>
            <a:ext cx="2374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SF_HailSnow"/>
              </a:rPr>
              <a:t>웹</a:t>
            </a:r>
            <a:r>
              <a:rPr lang="en-US" sz="21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F_HailSnow"/>
              </a:rPr>
              <a:t>개발을</a:t>
            </a:r>
            <a:r>
              <a:rPr lang="en-US" sz="21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F_HailSnow"/>
              </a:rPr>
              <a:t>위한</a:t>
            </a:r>
            <a:r>
              <a:rPr lang="en-US" sz="21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F_HailSnow"/>
              </a:rPr>
              <a:t>기획서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947900" y="1206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700" b="0" i="0" u="none" strike="noStrike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266714" y="8051800"/>
            <a:ext cx="61722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# </a:t>
            </a:r>
            <a:r>
              <a:rPr lang="en-US" sz="2600" dirty="0" smtClean="0">
                <a:solidFill>
                  <a:srgbClr val="FF630E"/>
                </a:solidFill>
                <a:latin typeface="SF_HailSnow"/>
              </a:rPr>
              <a:t>Team Supernova </a:t>
            </a:r>
            <a:r>
              <a:rPr lang="en-US" sz="2600" b="0" i="0" u="none" strike="noStrike" dirty="0" smtClean="0">
                <a:solidFill>
                  <a:srgbClr val="FFFFFF"/>
                </a:solidFill>
                <a:latin typeface="SF_HailSnow"/>
              </a:rPr>
              <a:t>( team_2 </a:t>
            </a: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)    </a:t>
            </a:r>
            <a:r>
              <a:rPr lang="en-US" sz="2600" b="0" i="0" u="none" strike="noStrike" dirty="0" smtClean="0">
                <a:solidFill>
                  <a:srgbClr val="FFFFFF"/>
                </a:solidFill>
                <a:latin typeface="SF_HailSnow"/>
              </a:rPr>
              <a:t>{</a:t>
            </a:r>
          </a:p>
          <a:p>
            <a:pPr lvl="0" algn="l">
              <a:lnSpc>
                <a:spcPct val="124499"/>
              </a:lnSpc>
            </a:pPr>
            <a:r>
              <a:rPr lang="en-US" sz="2600" b="0" i="0" u="none" strike="noStrike" dirty="0" smtClean="0">
                <a:solidFill>
                  <a:srgbClr val="FFFFFF"/>
                </a:solidFill>
                <a:latin typeface="SF_HailSnow"/>
              </a:rPr>
              <a:t>presenter </a:t>
            </a: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:  = </a:t>
            </a:r>
            <a:r>
              <a:rPr lang="ko-KR" altLang="en-US" sz="2600" dirty="0" smtClean="0">
                <a:solidFill>
                  <a:srgbClr val="41C5FF"/>
                </a:solidFill>
                <a:ea typeface="SF_HailSnow"/>
              </a:rPr>
              <a:t>김현석</a:t>
            </a:r>
            <a:r>
              <a:rPr lang="en-US" altLang="ko-KR" sz="2600" dirty="0" smtClean="0">
                <a:solidFill>
                  <a:srgbClr val="41C5FF"/>
                </a:solidFill>
                <a:ea typeface="SF_HailSnow"/>
              </a:rPr>
              <a:t>, </a:t>
            </a:r>
            <a:r>
              <a:rPr lang="ko-KR" altLang="en-US" sz="2600" dirty="0" smtClean="0">
                <a:solidFill>
                  <a:srgbClr val="41C5FF"/>
                </a:solidFill>
                <a:ea typeface="SF_HailSnow"/>
              </a:rPr>
              <a:t>김주연</a:t>
            </a:r>
            <a:r>
              <a:rPr lang="en-US" altLang="ko-KR" sz="2600" dirty="0" smtClean="0">
                <a:solidFill>
                  <a:srgbClr val="41C5FF"/>
                </a:solidFill>
                <a:ea typeface="SF_HailSnow"/>
              </a:rPr>
              <a:t>, </a:t>
            </a:r>
            <a:r>
              <a:rPr lang="ko-KR" altLang="en-US" sz="2600" dirty="0" smtClean="0">
                <a:solidFill>
                  <a:srgbClr val="41C5FF"/>
                </a:solidFill>
                <a:ea typeface="SF_HailSnow"/>
              </a:rPr>
              <a:t>이경진</a:t>
            </a:r>
            <a:r>
              <a:rPr lang="en-US" altLang="ko-KR" sz="2600" dirty="0" smtClean="0">
                <a:solidFill>
                  <a:srgbClr val="41C5FF"/>
                </a:solidFill>
                <a:ea typeface="SF_HailSnow"/>
              </a:rPr>
              <a:t>, </a:t>
            </a:r>
            <a:r>
              <a:rPr lang="ko-KR" altLang="en-US" sz="2600" dirty="0" err="1" smtClean="0">
                <a:solidFill>
                  <a:srgbClr val="41C5FF"/>
                </a:solidFill>
                <a:ea typeface="SF_HailSnow"/>
              </a:rPr>
              <a:t>최상기</a:t>
            </a:r>
            <a:endParaRPr lang="en-US" sz="2600" b="0" i="0" u="none" strike="noStrike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992600" y="-1054100"/>
            <a:ext cx="15113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900" b="0" i="0" u="none" strike="noStrike" spc="-700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57400" y="2324100"/>
            <a:ext cx="2489200" cy="534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900" b="0" i="0" u="none" strike="noStrike" spc="-800" dirty="0">
                <a:solidFill>
                  <a:srgbClr val="FF630E">
                    <a:alpha val="20000"/>
                  </a:srgbClr>
                </a:solidFill>
                <a:latin typeface="SF_HailSnow"/>
              </a:rPr>
              <a:t>*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pic>
        <p:nvPicPr>
          <p:cNvPr id="37" name="Picture 20"/>
          <p:cNvPicPr>
            <a:picLocks noChangeAspect="1"/>
          </p:cNvPicPr>
          <p:nvPr/>
        </p:nvPicPr>
        <p:blipFill rotWithShape="1">
          <a:blip r:embed="rId13"/>
          <a:srcRect l="9981" t="19807" r="9249" b="21872"/>
          <a:stretch/>
        </p:blipFill>
        <p:spPr>
          <a:xfrm>
            <a:off x="13792200" y="1035050"/>
            <a:ext cx="32004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870200"/>
            <a:ext cx="5207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2603500"/>
            <a:ext cx="5219700" cy="327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2603500"/>
            <a:ext cx="810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4368800"/>
            <a:ext cx="8102600" cy="151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6134100"/>
            <a:ext cx="8102600" cy="151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7912100"/>
            <a:ext cx="81026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300" y="5600700"/>
            <a:ext cx="6731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6134100"/>
            <a:ext cx="5219700" cy="327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286000" y="3898900"/>
            <a:ext cx="48895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286000" y="7454900"/>
            <a:ext cx="4889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21200" y="1079500"/>
            <a:ext cx="4318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ko-KR" sz="4800" dirty="0">
                <a:solidFill>
                  <a:srgbClr val="FFFFFF"/>
                </a:solidFill>
                <a:ea typeface="SF_HailSnow"/>
              </a:rPr>
              <a:t>사이트</a:t>
            </a:r>
            <a:r>
              <a:rPr lang="en-US" altLang="ko-KR" sz="48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4800" dirty="0">
                <a:solidFill>
                  <a:srgbClr val="FFFFFF"/>
                </a:solidFill>
                <a:ea typeface="SF_HailSnow"/>
              </a:rPr>
              <a:t>구성</a:t>
            </a:r>
            <a:r>
              <a:rPr lang="en-US" altLang="ko-KR" sz="48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4800" dirty="0">
                <a:solidFill>
                  <a:srgbClr val="FFFFFF"/>
                </a:solidFill>
                <a:ea typeface="SF_HailSnow"/>
              </a:rPr>
              <a:t>기획</a:t>
            </a:r>
            <a:endParaRPr lang="ko-KR" altLang="ko-KR" sz="48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63100" y="3022600"/>
            <a:ext cx="7607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기획서</a:t>
            </a:r>
            <a:r>
              <a:rPr lang="en-US" altLang="ko-KR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, </a:t>
            </a:r>
            <a:r>
              <a:rPr lang="ko-KR" altLang="en-US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기획 배경</a:t>
            </a:r>
            <a:r>
              <a:rPr lang="en-US" altLang="ko-KR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, </a:t>
            </a:r>
            <a:r>
              <a:rPr lang="ko-KR" altLang="en-US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기획 목적</a:t>
            </a:r>
            <a:r>
              <a:rPr lang="en-US" altLang="ko-KR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, </a:t>
            </a:r>
            <a:r>
              <a:rPr lang="ko-KR" altLang="en-US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레퍼런스</a:t>
            </a:r>
            <a:endParaRPr lang="ko-KR" sz="37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550400" y="4787900"/>
            <a:ext cx="76454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700" b="0" i="0" u="none" strike="noStrike" dirty="0" smtClean="0">
                <a:solidFill>
                  <a:srgbClr val="FFFFFF"/>
                </a:solidFill>
                <a:ea typeface="SF_HailSnow"/>
              </a:rPr>
              <a:t>기술 스택</a:t>
            </a:r>
            <a:r>
              <a:rPr lang="en-US" altLang="ko-KR" sz="3700" b="0" i="0" u="none" strike="noStrike" dirty="0" smtClean="0">
                <a:solidFill>
                  <a:srgbClr val="FFFFFF"/>
                </a:solidFill>
                <a:ea typeface="SF_HailSnow"/>
              </a:rPr>
              <a:t>, </a:t>
            </a:r>
            <a:r>
              <a:rPr lang="ko-KR" altLang="en-US" sz="3700" b="0" i="0" u="none" strike="noStrike" dirty="0" smtClean="0">
                <a:solidFill>
                  <a:srgbClr val="FFFFFF"/>
                </a:solidFill>
                <a:ea typeface="SF_HailSnow"/>
              </a:rPr>
              <a:t>업무 분장</a:t>
            </a:r>
            <a:endParaRPr lang="ko-KR" sz="37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537700" y="6553200"/>
            <a:ext cx="76708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요구 명세서</a:t>
            </a:r>
            <a:r>
              <a:rPr lang="en-US" altLang="ko-KR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, </a:t>
            </a:r>
            <a:r>
              <a:rPr lang="ko-KR" altLang="en-US" sz="3700" b="0" i="0" u="none" strike="noStrike" spc="-100" dirty="0" err="1" smtClean="0">
                <a:solidFill>
                  <a:srgbClr val="FFFFFF"/>
                </a:solidFill>
                <a:ea typeface="SF_HailSnow"/>
              </a:rPr>
              <a:t>간트</a:t>
            </a:r>
            <a:r>
              <a:rPr lang="ko-KR" altLang="en-US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 차트</a:t>
            </a:r>
            <a:r>
              <a:rPr lang="en-US" altLang="ko-KR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, </a:t>
            </a:r>
            <a:r>
              <a:rPr lang="ko-KR" sz="3700" b="0" i="0" u="none" strike="noStrike" spc="-100" dirty="0" err="1" smtClean="0">
                <a:solidFill>
                  <a:srgbClr val="FFFFFF"/>
                </a:solidFill>
                <a:ea typeface="SF_HailSnow"/>
              </a:rPr>
              <a:t>플로우</a:t>
            </a:r>
            <a:r>
              <a:rPr lang="en-US" altLang="ko-KR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 </a:t>
            </a:r>
            <a:r>
              <a:rPr lang="ko-KR" sz="3700" b="0" i="0" u="none" strike="noStrike" spc="-100" dirty="0" smtClean="0">
                <a:solidFill>
                  <a:srgbClr val="FFFFFF"/>
                </a:solidFill>
                <a:ea typeface="SF_HailSnow"/>
              </a:rPr>
              <a:t>차트</a:t>
            </a:r>
            <a:endParaRPr lang="ko-KR" sz="37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461500" y="8089900"/>
            <a:ext cx="78105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3700" spc="-100" dirty="0" smtClean="0">
                <a:solidFill>
                  <a:srgbClr val="FFFFFF"/>
                </a:solidFill>
                <a:ea typeface="SF_HailSnow"/>
              </a:rPr>
              <a:t>ERD, </a:t>
            </a:r>
            <a:r>
              <a:rPr lang="ko-KR" altLang="en-US" sz="3700" spc="-100" dirty="0" smtClean="0">
                <a:solidFill>
                  <a:srgbClr val="FFFFFF"/>
                </a:solidFill>
                <a:ea typeface="SF_HailSnow"/>
              </a:rPr>
              <a:t>페이지</a:t>
            </a:r>
            <a:r>
              <a:rPr lang="en-US" altLang="ko-KR" sz="3700" spc="-100" dirty="0" smtClean="0">
                <a:solidFill>
                  <a:srgbClr val="FFFFFF"/>
                </a:solidFill>
                <a:ea typeface="SF_HailSnow"/>
              </a:rPr>
              <a:t>, </a:t>
            </a:r>
            <a:r>
              <a:rPr lang="ko-KR" altLang="en-US" sz="3700" spc="-100" dirty="0" smtClean="0">
                <a:solidFill>
                  <a:srgbClr val="FFFFFF"/>
                </a:solidFill>
                <a:ea typeface="SF_HailSnow"/>
              </a:rPr>
              <a:t>자체평가</a:t>
            </a:r>
            <a:endParaRPr lang="ko-KR" altLang="ko-KR" sz="3700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120900" y="3022600"/>
            <a:ext cx="5143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500" b="0" i="0" u="none" strike="noStrike" spc="-200" dirty="0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35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500" b="0" i="0" u="none" strike="noStrike" spc="-200" dirty="0">
                <a:solidFill>
                  <a:srgbClr val="FFFFFF"/>
                </a:solidFill>
                <a:ea typeface="SF_HailSnow"/>
              </a:rPr>
              <a:t>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36949" y="4114800"/>
            <a:ext cx="23876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SF_HailSnow"/>
              </a:rPr>
              <a:t>우주인의</a:t>
            </a:r>
          </a:p>
          <a:p>
            <a:pPr lvl="0" algn="ctr">
              <a:lnSpc>
                <a:spcPct val="124499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ea typeface="SF_HailSnow"/>
              </a:rPr>
              <a:t>데일리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SF_HailSnow"/>
              </a:rPr>
              <a:t>루틴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20900" y="6553200"/>
            <a:ext cx="511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500" b="0" i="0" u="none" strike="noStrike" spc="-200" dirty="0">
                <a:solidFill>
                  <a:srgbClr val="FFFFFF"/>
                </a:solidFill>
                <a:ea typeface="SF_HailSnow"/>
              </a:rPr>
              <a:t>개발</a:t>
            </a:r>
            <a:r>
              <a:rPr lang="en-US" sz="35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500" b="0" i="0" u="none" strike="noStrike" spc="-200" dirty="0">
                <a:solidFill>
                  <a:srgbClr val="FFFFFF"/>
                </a:solidFill>
                <a:ea typeface="SF_HailSnow"/>
              </a:rPr>
              <a:t>일정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054350" y="7956550"/>
            <a:ext cx="3276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SF_HailSnow"/>
              </a:rPr>
              <a:t>10. </a:t>
            </a:r>
            <a:r>
              <a:rPr lang="en-US" sz="4000" b="0" i="0" u="none" strike="noStrike" spc="-200" dirty="0" smtClean="0">
                <a:solidFill>
                  <a:srgbClr val="FFFFFF"/>
                </a:solidFill>
                <a:latin typeface="SF_HailSnow"/>
              </a:rPr>
              <a:t>08 - 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SF_HailSnow"/>
              </a:rPr>
              <a:t>10. 22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</p:spTree>
    <p:extLst>
      <p:ext uri="{BB962C8B-B14F-4D97-AF65-F5344CB8AC3E}">
        <p14:creationId xmlns:p14="http://schemas.microsoft.com/office/powerpoint/2010/main" val="25918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782404"/>
            <a:ext cx="4711700" cy="939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8829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9400" y="2489200"/>
            <a:ext cx="8712200" cy="693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4368800"/>
            <a:ext cx="7239000" cy="5080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>
                <a:solidFill>
                  <a:srgbClr val="41C5FF"/>
                </a:solidFill>
                <a:latin typeface="SF_HailSnow"/>
              </a:rPr>
              <a:t>PART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21200" y="1079500"/>
            <a:ext cx="4419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FFFFFF"/>
                </a:solidFill>
                <a:ea typeface="SF_HailSnow"/>
              </a:rPr>
              <a:t>사이트</a:t>
            </a:r>
            <a:r>
              <a:rPr lang="en-US" sz="48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 dirty="0">
                <a:solidFill>
                  <a:srgbClr val="FFFFFF"/>
                </a:solidFill>
                <a:ea typeface="SF_HailSnow"/>
              </a:rPr>
              <a:t>구성</a:t>
            </a:r>
            <a:r>
              <a:rPr lang="en-US" sz="48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 dirty="0">
                <a:solidFill>
                  <a:srgbClr val="FFFFFF"/>
                </a:solidFill>
                <a:ea typeface="SF_HailSnow"/>
              </a:rPr>
              <a:t>기획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30400" y="2946400"/>
            <a:ext cx="4381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400" b="0" i="0" u="none" strike="noStrike" spc="-200" dirty="0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34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 dirty="0">
                <a:solidFill>
                  <a:srgbClr val="FFFFFF"/>
                </a:solidFill>
                <a:ea typeface="SF_HailSnow"/>
              </a:rPr>
              <a:t>기획서</a:t>
            </a:r>
          </a:p>
        </p:txBody>
      </p:sp>
      <p:sp>
        <p:nvSpPr>
          <p:cNvPr id="23" name="TextBox 20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</p:spTree>
    <p:extLst>
      <p:ext uri="{BB962C8B-B14F-4D97-AF65-F5344CB8AC3E}">
        <p14:creationId xmlns:p14="http://schemas.microsoft.com/office/powerpoint/2010/main" val="15328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782404"/>
            <a:ext cx="4711700" cy="939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8829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765300" y="4368800"/>
            <a:ext cx="13804900" cy="106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00" y="4368800"/>
            <a:ext cx="13830300" cy="1066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>
                <a:solidFill>
                  <a:srgbClr val="41C5FF"/>
                </a:solidFill>
                <a:latin typeface="SF_HailSnow"/>
              </a:rPr>
              <a:t>PART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21200" y="1079500"/>
            <a:ext cx="4419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사이트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구성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기획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30400" y="2946400"/>
            <a:ext cx="4381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400" b="0" i="0" u="none" strike="noStrike" spc="-200" dirty="0">
                <a:solidFill>
                  <a:srgbClr val="FFFFFF"/>
                </a:solidFill>
                <a:ea typeface="SF_HailSnow"/>
              </a:rPr>
              <a:t>기획</a:t>
            </a:r>
            <a:r>
              <a:rPr lang="en-US" sz="34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 dirty="0">
                <a:solidFill>
                  <a:srgbClr val="FFFFFF"/>
                </a:solidFill>
                <a:ea typeface="SF_HailSnow"/>
              </a:rPr>
              <a:t>배경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68500" y="4546600"/>
            <a:ext cx="11887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젊은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층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사이에서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자기관리에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중요성이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대두됨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1752600" y="6108700"/>
            <a:ext cx="13817600" cy="1066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00" y="6108700"/>
            <a:ext cx="13817600" cy="1066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032000" y="6261100"/>
            <a:ext cx="11493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스스로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운동하고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관리하는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트렌드로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변화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1727200" y="7950200"/>
            <a:ext cx="13741400" cy="1066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7200" y="7950200"/>
            <a:ext cx="13754100" cy="1066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006600" y="8102600"/>
            <a:ext cx="11493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시간관리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어플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스케줄러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어플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이용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수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급증</a:t>
            </a:r>
          </a:p>
        </p:txBody>
      </p:sp>
      <p:sp>
        <p:nvSpPr>
          <p:cNvPr id="31" name="TextBox 4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</p:spTree>
    <p:extLst>
      <p:ext uri="{BB962C8B-B14F-4D97-AF65-F5344CB8AC3E}">
        <p14:creationId xmlns:p14="http://schemas.microsoft.com/office/powerpoint/2010/main" val="23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782404"/>
            <a:ext cx="4711700" cy="939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8829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765300" y="4368800"/>
            <a:ext cx="13804900" cy="106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00" y="4368800"/>
            <a:ext cx="13830300" cy="1066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>
                <a:solidFill>
                  <a:srgbClr val="41C5FF"/>
                </a:solidFill>
                <a:latin typeface="SF_HailSnow"/>
              </a:rPr>
              <a:t>PART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21200" y="1079500"/>
            <a:ext cx="4419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사이트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구성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기획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30400" y="2946400"/>
            <a:ext cx="4381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기획</a:t>
            </a:r>
            <a:r>
              <a:rPr lang="en-US" sz="3400" b="0" i="0" u="none" strike="noStrike" spc="-20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목적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00300" y="4546600"/>
            <a:ext cx="11887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700" b="0" i="0" u="none" strike="noStrike" dirty="0">
                <a:solidFill>
                  <a:srgbClr val="FFFFFF"/>
                </a:solidFill>
                <a:ea typeface="SF_HailSnow"/>
              </a:rPr>
              <a:t>단순</a:t>
            </a:r>
            <a:r>
              <a:rPr lang="en-US" sz="37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 dirty="0">
                <a:solidFill>
                  <a:srgbClr val="FFFFFF"/>
                </a:solidFill>
                <a:ea typeface="SF_HailSnow"/>
              </a:rPr>
              <a:t>스케줄러에서</a:t>
            </a:r>
            <a:r>
              <a:rPr lang="en-US" sz="37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 dirty="0">
                <a:solidFill>
                  <a:srgbClr val="FFFFFF"/>
                </a:solidFill>
                <a:ea typeface="SF_HailSnow"/>
              </a:rPr>
              <a:t>하루</a:t>
            </a:r>
            <a:r>
              <a:rPr lang="en-US" sz="37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 dirty="0">
                <a:solidFill>
                  <a:srgbClr val="FFFFFF"/>
                </a:solidFill>
                <a:ea typeface="SF_HailSnow"/>
              </a:rPr>
              <a:t>운동량을</a:t>
            </a:r>
            <a:r>
              <a:rPr lang="en-US" sz="37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 dirty="0">
                <a:solidFill>
                  <a:srgbClr val="FFFFFF"/>
                </a:solidFill>
                <a:ea typeface="SF_HailSnow"/>
              </a:rPr>
              <a:t>기록하고</a:t>
            </a:r>
            <a:r>
              <a:rPr lang="en-US" sz="37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 dirty="0">
                <a:solidFill>
                  <a:srgbClr val="FFFFFF"/>
                </a:solidFill>
                <a:ea typeface="SF_HailSnow"/>
              </a:rPr>
              <a:t>확인하는</a:t>
            </a:r>
            <a:r>
              <a:rPr lang="en-US" sz="3700" b="0" i="0" u="none" strike="noStrike" dirty="0">
                <a:solidFill>
                  <a:srgbClr val="FFFFFF"/>
                </a:solidFill>
                <a:latin typeface="SF_HailSnow"/>
              </a:rPr>
              <a:t> to-do-list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1765662" y="6157867"/>
            <a:ext cx="13817237" cy="1066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5663" y="6157867"/>
            <a:ext cx="13817236" cy="1066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045063" y="6310267"/>
            <a:ext cx="13144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700" b="0" i="0" u="none" strike="noStrike" dirty="0">
                <a:solidFill>
                  <a:srgbClr val="FFFFFF"/>
                </a:solidFill>
                <a:ea typeface="SF_HailSnow"/>
              </a:rPr>
              <a:t>우주</a:t>
            </a:r>
            <a:r>
              <a:rPr lang="en-US" sz="37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 dirty="0">
                <a:solidFill>
                  <a:srgbClr val="FFFFFF"/>
                </a:solidFill>
                <a:ea typeface="SF_HailSnow"/>
              </a:rPr>
              <a:t>정거장에서</a:t>
            </a:r>
            <a:r>
              <a:rPr lang="en-US" sz="37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 dirty="0">
                <a:solidFill>
                  <a:srgbClr val="FFFFFF"/>
                </a:solidFill>
                <a:ea typeface="SF_HailSnow"/>
              </a:rPr>
              <a:t>다년간</a:t>
            </a:r>
            <a:r>
              <a:rPr lang="en-US" sz="37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 dirty="0" smtClean="0">
                <a:solidFill>
                  <a:srgbClr val="FFFFFF"/>
                </a:solidFill>
                <a:ea typeface="SF_HailSnow"/>
              </a:rPr>
              <a:t>근무</a:t>
            </a:r>
            <a:r>
              <a:rPr lang="ko-KR" altLang="en-US" sz="3700" b="0" i="0" u="none" strike="noStrike" dirty="0" smtClean="0">
                <a:solidFill>
                  <a:srgbClr val="FFFFFF"/>
                </a:solidFill>
                <a:ea typeface="SF_HailSnow"/>
              </a:rPr>
              <a:t>해야 하는</a:t>
            </a:r>
            <a:r>
              <a:rPr lang="en-US" sz="3700" b="0" i="0" u="none" strike="noStrike" dirty="0" smtClean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en-US" sz="3700" b="0" i="0" u="none" strike="noStrike" dirty="0" smtClean="0">
                <a:solidFill>
                  <a:srgbClr val="FFFFFF"/>
                </a:solidFill>
                <a:ea typeface="SF_HailSnow"/>
              </a:rPr>
              <a:t>고객 설정 스토리 도입</a:t>
            </a:r>
            <a:endParaRPr lang="ko-KR" sz="37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1752600" y="7946934"/>
            <a:ext cx="13741400" cy="1066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00" y="7946934"/>
            <a:ext cx="13754100" cy="1066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032000" y="8099334"/>
            <a:ext cx="13144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건강을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위해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다양한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활동량을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한눈에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확일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할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수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있는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게시판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제작</a:t>
            </a:r>
            <a:r>
              <a:rPr lang="en-US" sz="37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SF_HailSnow"/>
              </a:rPr>
              <a:t>목표</a:t>
            </a:r>
          </a:p>
        </p:txBody>
      </p:sp>
      <p:sp>
        <p:nvSpPr>
          <p:cNvPr id="31" name="TextBox 4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</p:spTree>
    <p:extLst>
      <p:ext uri="{BB962C8B-B14F-4D97-AF65-F5344CB8AC3E}">
        <p14:creationId xmlns:p14="http://schemas.microsoft.com/office/powerpoint/2010/main" val="29806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782404"/>
            <a:ext cx="4711700" cy="939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28702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5800" y="3911600"/>
            <a:ext cx="3949700" cy="594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8500" y="3454400"/>
            <a:ext cx="10795000" cy="640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>
                <a:solidFill>
                  <a:srgbClr val="41C5FF"/>
                </a:solidFill>
                <a:latin typeface="SF_HailSnow"/>
              </a:rPr>
              <a:t>PART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21200" y="1079500"/>
            <a:ext cx="4419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사이트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구성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기획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30400" y="2946400"/>
            <a:ext cx="4381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400" b="0" i="0" u="none" strike="noStrike" spc="-200">
                <a:solidFill>
                  <a:srgbClr val="FFFFFF"/>
                </a:solidFill>
                <a:ea typeface="SF_HailSnow"/>
              </a:rPr>
              <a:t>레퍼랜스</a:t>
            </a:r>
          </a:p>
        </p:txBody>
      </p:sp>
      <p:sp>
        <p:nvSpPr>
          <p:cNvPr id="24" name="TextBox 20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819400"/>
            <a:ext cx="4711700" cy="939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28702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 t="311" r="295" b="622"/>
          <a:stretch/>
        </p:blipFill>
        <p:spPr>
          <a:xfrm>
            <a:off x="1676400" y="4448175"/>
            <a:ext cx="16106775" cy="505777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>
                <a:solidFill>
                  <a:srgbClr val="41C5FF"/>
                </a:solidFill>
                <a:latin typeface="SF_HailSnow"/>
              </a:rPr>
              <a:t>PART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21200" y="1079500"/>
            <a:ext cx="4419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사이트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구성</a:t>
            </a: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기획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60550" y="2984500"/>
            <a:ext cx="4381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400" b="0" i="0" u="none" strike="noStrike" spc="-200" dirty="0">
                <a:solidFill>
                  <a:srgbClr val="FFFFFF"/>
                </a:solidFill>
                <a:ea typeface="SF_HailSnow"/>
              </a:rPr>
              <a:t>요구사항</a:t>
            </a:r>
            <a:r>
              <a:rPr lang="en-US" sz="34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 dirty="0">
                <a:solidFill>
                  <a:srgbClr val="FFFFFF"/>
                </a:solidFill>
                <a:ea typeface="SF_HailSnow"/>
              </a:rPr>
              <a:t>명세서</a:t>
            </a:r>
          </a:p>
        </p:txBody>
      </p:sp>
      <p:sp>
        <p:nvSpPr>
          <p:cNvPr id="23" name="TextBox 20"/>
          <p:cNvSpPr txBox="1"/>
          <p:nvPr/>
        </p:nvSpPr>
        <p:spPr>
          <a:xfrm>
            <a:off x="14744700" y="977900"/>
            <a:ext cx="2146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SF_HailSnow"/>
              </a:rPr>
              <a:t>Team Supernova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1007</Words>
  <Application>Microsoft Office PowerPoint</Application>
  <PresentationFormat>사용자 지정</PresentationFormat>
  <Paragraphs>379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Arial</vt:lpstr>
      <vt:lpstr>SF_HailSnow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36</cp:revision>
  <dcterms:created xsi:type="dcterms:W3CDTF">2006-08-16T00:00:00Z</dcterms:created>
  <dcterms:modified xsi:type="dcterms:W3CDTF">2024-10-21T00:47:22Z</dcterms:modified>
</cp:coreProperties>
</file>